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55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4A0B7D-B2D0-4363-A43F-E9F90B990CB3}" type="datetimeFigureOut">
              <a:rPr lang="en-US" smtClean="0"/>
              <a:t>4/25/2014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22C422-A752-427C-A9B2-CE21322100BE}"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DD18E1-E5C6-4545-BF6E-3518FC0E0233}" type="datetimeFigureOut">
              <a:rPr lang="en-US" smtClean="0"/>
              <a:t>4/24/2014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E3D12-CC34-41D6-A67E-D43A4B8C556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95236" name="Slide Number Placeholder 3"/>
          <p:cNvSpPr>
            <a:spLocks noGrp="1"/>
          </p:cNvSpPr>
          <p:nvPr>
            <p:ph type="sldNum" sz="quarter" idx="5"/>
          </p:nvPr>
        </p:nvSpPr>
        <p:spPr>
          <a:noFill/>
        </p:spPr>
        <p:txBody>
          <a:bodyPr/>
          <a:lstStyle/>
          <a:p>
            <a:fld id="{CE6B967D-7B41-4543-A100-ECDA4E31C8CF}" type="slidenum">
              <a:rPr lang="en-US"/>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r>
              <a:rPr lang="en-US" b="1" noProof="1" smtClean="0">
                <a:solidFill>
                  <a:srgbClr val="221E1F"/>
                </a:solidFill>
                <a:ea typeface="ＭＳ Ｐゴシック" pitchFamily="34" charset="-128"/>
              </a:rPr>
              <a:t>Figure 9.11:</a:t>
            </a:r>
            <a:r>
              <a:rPr lang="en-US" noProof="1" smtClean="0">
                <a:solidFill>
                  <a:srgbClr val="221E1F"/>
                </a:solidFill>
                <a:ea typeface="ＭＳ Ｐゴシック" pitchFamily="34" charset="-128"/>
              </a:rPr>
              <a:t> These are some of the more than 7,100 harmful invasive (nonnative) species that have been deliberately or accidentally introduced into the United States.</a:t>
            </a:r>
          </a:p>
        </p:txBody>
      </p:sp>
      <p:sp>
        <p:nvSpPr>
          <p:cNvPr id="129028" name="Slide Number Placeholder 3"/>
          <p:cNvSpPr>
            <a:spLocks noGrp="1"/>
          </p:cNvSpPr>
          <p:nvPr>
            <p:ph type="sldNum" sz="quarter" idx="5"/>
          </p:nvPr>
        </p:nvSpPr>
        <p:spPr>
          <a:noFill/>
        </p:spPr>
        <p:txBody>
          <a:bodyPr/>
          <a:lstStyle/>
          <a:p>
            <a:fld id="{DA525181-4093-4A48-8835-EAB2E1B713A5}" type="slidenum">
              <a:rPr lang="en-US"/>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30050" name="Rectangle 2"/>
          <p:cNvSpPr>
            <a:spLocks noChangeArrowheads="1" noTextEdit="1"/>
          </p:cNvSpPr>
          <p:nvPr>
            <p:ph type="sldImg"/>
          </p:nvPr>
        </p:nvSpPr>
        <p:spPr>
          <a:xfrm>
            <a:off x="1143000" y="687388"/>
            <a:ext cx="4572000" cy="3429000"/>
          </a:xfrm>
          <a:solidFill>
            <a:srgbClr val="FFFFFF"/>
          </a:solidFill>
          <a:ln/>
        </p:spPr>
      </p:sp>
      <p:sp>
        <p:nvSpPr>
          <p:cNvPr id="130051" name="Rectangle 3"/>
          <p:cNvSpPr>
            <a:spLocks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n-US" b="1" noProof="1" smtClean="0">
                <a:solidFill>
                  <a:srgbClr val="221E1F"/>
                </a:solidFill>
                <a:ea typeface="ＭＳ Ｐゴシック" pitchFamily="34" charset="-128"/>
              </a:rPr>
              <a:t>Figure 9.11:</a:t>
            </a:r>
            <a:r>
              <a:rPr lang="en-US" noProof="1" smtClean="0">
                <a:solidFill>
                  <a:srgbClr val="221E1F"/>
                </a:solidFill>
                <a:ea typeface="ＭＳ Ｐゴシック" pitchFamily="34" charset="-128"/>
              </a:rPr>
              <a:t> These are some of the more than 7,100 harmful invasive (nonnative) species that have been deliberately or accidentally introduced into the United States.</a:t>
            </a:r>
            <a:endParaRPr lang="en-US" noProof="1" smtClean="0">
              <a:solidFill>
                <a:srgbClr val="000000"/>
              </a:solidFill>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31074" name="Rectangle 2"/>
          <p:cNvSpPr>
            <a:spLocks noChangeArrowheads="1" noTextEdit="1"/>
          </p:cNvSpPr>
          <p:nvPr>
            <p:ph type="sldImg"/>
          </p:nvPr>
        </p:nvSpPr>
        <p:spPr>
          <a:xfrm>
            <a:off x="1143000" y="687388"/>
            <a:ext cx="4572000" cy="3429000"/>
          </a:xfrm>
          <a:solidFill>
            <a:srgbClr val="FFFFFF"/>
          </a:solidFill>
          <a:ln/>
        </p:spPr>
      </p:sp>
      <p:sp>
        <p:nvSpPr>
          <p:cNvPr id="131075" name="Rectangle 3"/>
          <p:cNvSpPr>
            <a:spLocks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n-US" b="1" noProof="1" smtClean="0">
                <a:solidFill>
                  <a:srgbClr val="221E1F"/>
                </a:solidFill>
                <a:ea typeface="ＭＳ Ｐゴシック" pitchFamily="34" charset="-128"/>
              </a:rPr>
              <a:t>Figure 9.11:</a:t>
            </a:r>
            <a:r>
              <a:rPr lang="en-US" noProof="1" smtClean="0">
                <a:solidFill>
                  <a:srgbClr val="221E1F"/>
                </a:solidFill>
                <a:ea typeface="ＭＳ Ｐゴシック" pitchFamily="34" charset="-128"/>
              </a:rPr>
              <a:t> These are some of the more than 7,100 harmful invasive (nonnative) species that have been deliberately or accidentally introduced into the United States.</a:t>
            </a:r>
            <a:endParaRPr lang="en-US" noProof="1" smtClean="0">
              <a:solidFill>
                <a:srgbClr val="000000"/>
              </a:solidFill>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137220" name="Slide Number Placeholder 3"/>
          <p:cNvSpPr>
            <a:spLocks noGrp="1"/>
          </p:cNvSpPr>
          <p:nvPr>
            <p:ph type="sldNum" sz="quarter" idx="5"/>
          </p:nvPr>
        </p:nvSpPr>
        <p:spPr>
          <a:noFill/>
        </p:spPr>
        <p:txBody>
          <a:bodyPr/>
          <a:lstStyle/>
          <a:p>
            <a:fld id="{6BA08872-AE3E-49D7-BB45-679EDFCC7F86}" type="slidenum">
              <a:rPr lang="en-US"/>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r>
              <a:rPr lang="en-US" b="1" noProof="1" smtClean="0">
                <a:solidFill>
                  <a:srgbClr val="00A64F"/>
                </a:solidFill>
                <a:ea typeface="ＭＳ Ｐゴシック" pitchFamily="34" charset="-128"/>
              </a:rPr>
              <a:t>Figure 9.14:</a:t>
            </a:r>
            <a:r>
              <a:rPr lang="en-US" noProof="1" smtClean="0">
                <a:solidFill>
                  <a:srgbClr val="00A64F"/>
                </a:solidFill>
                <a:ea typeface="ＭＳ Ｐゴシック" pitchFamily="34" charset="-128"/>
              </a:rPr>
              <a:t> </a:t>
            </a:r>
            <a:r>
              <a:rPr lang="en-US" b="1" smtClean="0">
                <a:solidFill>
                  <a:srgbClr val="00A64F"/>
                </a:solidFill>
                <a:ea typeface="ＭＳ Ｐゴシック" pitchFamily="34" charset="-128"/>
              </a:rPr>
              <a:t>I</a:t>
            </a:r>
            <a:r>
              <a:rPr lang="en-US" b="1" noProof="1" smtClean="0">
                <a:solidFill>
                  <a:srgbClr val="00A64F"/>
                </a:solidFill>
                <a:ea typeface="ＭＳ Ｐゴシック" pitchFamily="34" charset="-128"/>
              </a:rPr>
              <a:t>ndividuals matter. </a:t>
            </a:r>
          </a:p>
          <a:p>
            <a:r>
              <a:rPr lang="en-US" noProof="1" smtClean="0">
                <a:solidFill>
                  <a:srgbClr val="221E1F"/>
                </a:solidFill>
                <a:ea typeface="ＭＳ Ｐゴシック" pitchFamily="34" charset="-128"/>
              </a:rPr>
              <a:t>Here is a list of some ways to prevent or slow the spread of harmful invasive species. </a:t>
            </a:r>
            <a:r>
              <a:rPr lang="en-US" b="1" noProof="1" smtClean="0">
                <a:solidFill>
                  <a:srgbClr val="221E1F"/>
                </a:solidFill>
                <a:ea typeface="ＭＳ Ｐゴシック" pitchFamily="34" charset="-128"/>
              </a:rPr>
              <a:t>Questions: </a:t>
            </a:r>
            <a:r>
              <a:rPr lang="en-US" noProof="1" smtClean="0">
                <a:solidFill>
                  <a:srgbClr val="221E1F"/>
                </a:solidFill>
                <a:ea typeface="ＭＳ Ｐゴシック" pitchFamily="34" charset="-128"/>
              </a:rPr>
              <a:t>Which two of these actions do you think are the most important? Why? Which of these actions do you plan to take?</a:t>
            </a:r>
          </a:p>
        </p:txBody>
      </p:sp>
      <p:sp>
        <p:nvSpPr>
          <p:cNvPr id="138244" name="Slide Number Placeholder 3"/>
          <p:cNvSpPr>
            <a:spLocks noGrp="1"/>
          </p:cNvSpPr>
          <p:nvPr>
            <p:ph type="sldNum" sz="quarter" idx="5"/>
          </p:nvPr>
        </p:nvSpPr>
        <p:spPr>
          <a:noFill/>
        </p:spPr>
        <p:txBody>
          <a:bodyPr/>
          <a:lstStyle/>
          <a:p>
            <a:fld id="{EC051086-877F-4416-8A36-5748EAF8CE2E}" type="slidenum">
              <a:rPr lang="en-US"/>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r>
              <a:rPr lang="en-US" b="1" noProof="1" smtClean="0">
                <a:solidFill>
                  <a:srgbClr val="221E1F"/>
                </a:solidFill>
                <a:ea typeface="ＭＳ Ｐゴシック" pitchFamily="34" charset="-128"/>
              </a:rPr>
              <a:t>Figure 9.15:</a:t>
            </a:r>
            <a:r>
              <a:rPr lang="en-US" noProof="1" smtClean="0">
                <a:solidFill>
                  <a:srgbClr val="221E1F"/>
                </a:solidFill>
                <a:ea typeface="ＭＳ Ｐゴシック" pitchFamily="34" charset="-128"/>
              </a:rPr>
              <a:t> </a:t>
            </a:r>
            <a:r>
              <a:rPr lang="en-US" i="1" noProof="1" smtClean="0">
                <a:solidFill>
                  <a:srgbClr val="221E1F"/>
                </a:solidFill>
                <a:ea typeface="ＭＳ Ｐゴシック" pitchFamily="34" charset="-128"/>
              </a:rPr>
              <a:t>Bioaccumulation and biomagnification: </a:t>
            </a:r>
            <a:r>
              <a:rPr lang="en-US" noProof="1" smtClean="0">
                <a:solidFill>
                  <a:srgbClr val="221E1F"/>
                </a:solidFill>
                <a:ea typeface="ＭＳ Ｐゴシック" pitchFamily="34" charset="-128"/>
              </a:rPr>
              <a:t>DDT is a fat-soluble chemical that can accumulate in the fatty tissues of animals. In a food chain or web, the accumulated DDT is biologically magnified in the bodies of animals at each higher trophic level. (Dots in this figure represent DDT.) The concentration of DDT in the fatty tissues of organisms was biomagnified about 10 million times in this food chain in an estuary near Long Island Sound in the U.S. state of New York. If each phytoplankton organism takes up and retains one unit of DDT, a small fish eating thousands of zooplankton (which feed on the phytoplankton) will store thousands of units of DDT in its fatty tissue. Each large fish that eats ten of the smaller fish will ingest and store tens of thousands of units, and each bird (or human) that eats several large fish will ingest hundreds of thousands of units. </a:t>
            </a:r>
            <a:r>
              <a:rPr lang="en-US" b="1" noProof="1" smtClean="0">
                <a:solidFill>
                  <a:srgbClr val="221E1F"/>
                </a:solidFill>
                <a:ea typeface="ＭＳ Ｐゴシック" pitchFamily="34" charset="-128"/>
              </a:rPr>
              <a:t>Question: </a:t>
            </a:r>
            <a:r>
              <a:rPr lang="en-US" noProof="1" smtClean="0">
                <a:solidFill>
                  <a:srgbClr val="221E1F"/>
                </a:solidFill>
                <a:ea typeface="ＭＳ Ｐゴシック" pitchFamily="34" charset="-128"/>
              </a:rPr>
              <a:t>How does this story demonstrate the value of pollution prevention</a:t>
            </a:r>
            <a:r>
              <a:rPr lang="en-US" noProof="1" smtClean="0">
                <a:solidFill>
                  <a:srgbClr val="221E1F"/>
                </a:solidFill>
                <a:latin typeface="Frutiger LT Std 45 Light" charset="0"/>
                <a:ea typeface="ＭＳ Ｐゴシック" pitchFamily="34" charset="-128"/>
              </a:rPr>
              <a:t>?</a:t>
            </a:r>
          </a:p>
        </p:txBody>
      </p:sp>
      <p:sp>
        <p:nvSpPr>
          <p:cNvPr id="141316" name="Slide Number Placeholder 3"/>
          <p:cNvSpPr>
            <a:spLocks noGrp="1"/>
          </p:cNvSpPr>
          <p:nvPr>
            <p:ph type="sldNum" sz="quarter" idx="5"/>
          </p:nvPr>
        </p:nvSpPr>
        <p:spPr>
          <a:noFill/>
        </p:spPr>
        <p:txBody>
          <a:bodyPr/>
          <a:lstStyle/>
          <a:p>
            <a:fld id="{E51286D8-E4A1-4DE5-8AED-C64312DC7E38}" type="slidenum">
              <a:rPr lang="en-US"/>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144388" name="Slide Number Placeholder 3"/>
          <p:cNvSpPr>
            <a:spLocks noGrp="1"/>
          </p:cNvSpPr>
          <p:nvPr>
            <p:ph type="sldNum" sz="quarter" idx="5"/>
          </p:nvPr>
        </p:nvSpPr>
        <p:spPr>
          <a:noFill/>
        </p:spPr>
        <p:txBody>
          <a:bodyPr/>
          <a:lstStyle/>
          <a:p>
            <a:fld id="{84DB7CDB-138E-4667-86D5-B2823F55F00E}" type="slidenum">
              <a:rPr lang="en-US"/>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153604" name="Slide Number Placeholder 3"/>
          <p:cNvSpPr>
            <a:spLocks noGrp="1"/>
          </p:cNvSpPr>
          <p:nvPr>
            <p:ph type="sldNum" sz="quarter" idx="5"/>
          </p:nvPr>
        </p:nvSpPr>
        <p:spPr>
          <a:noFill/>
        </p:spPr>
        <p:txBody>
          <a:bodyPr/>
          <a:lstStyle/>
          <a:p>
            <a:fld id="{0725B2BC-CF29-46A8-9754-D4510E3C1759}" type="slidenum">
              <a:rPr lang="en-US"/>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154628" name="Slide Number Placeholder 3"/>
          <p:cNvSpPr>
            <a:spLocks noGrp="1"/>
          </p:cNvSpPr>
          <p:nvPr>
            <p:ph type="sldNum" sz="quarter" idx="5"/>
          </p:nvPr>
        </p:nvSpPr>
        <p:spPr>
          <a:noFill/>
        </p:spPr>
        <p:txBody>
          <a:bodyPr/>
          <a:lstStyle/>
          <a:p>
            <a:fld id="{9D511271-5932-4D22-8AEA-D61A74302F8B}" type="slidenum">
              <a:rPr lang="en-US"/>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155652" name="Slide Number Placeholder 3"/>
          <p:cNvSpPr>
            <a:spLocks noGrp="1"/>
          </p:cNvSpPr>
          <p:nvPr>
            <p:ph type="sldNum" sz="quarter" idx="5"/>
          </p:nvPr>
        </p:nvSpPr>
        <p:spPr>
          <a:noFill/>
        </p:spPr>
        <p:txBody>
          <a:bodyPr/>
          <a:lstStyle/>
          <a:p>
            <a:fld id="{59D4C6AC-11D7-4FCA-B23E-3A81093A09E3}" type="slidenum">
              <a:rPr lang="en-US"/>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100356" name="Slide Number Placeholder 3"/>
          <p:cNvSpPr>
            <a:spLocks noGrp="1"/>
          </p:cNvSpPr>
          <p:nvPr>
            <p:ph type="sldNum" sz="quarter" idx="5"/>
          </p:nvPr>
        </p:nvSpPr>
        <p:spPr>
          <a:noFill/>
        </p:spPr>
        <p:txBody>
          <a:bodyPr/>
          <a:lstStyle/>
          <a:p>
            <a:fld id="{0CAE9B96-53B4-4EE6-977D-57C4FFDF00CF}" type="slidenum">
              <a:rPr lang="en-US"/>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159748" name="Slide Number Placeholder 3"/>
          <p:cNvSpPr>
            <a:spLocks noGrp="1"/>
          </p:cNvSpPr>
          <p:nvPr>
            <p:ph type="sldNum" sz="quarter" idx="5"/>
          </p:nvPr>
        </p:nvSpPr>
        <p:spPr>
          <a:noFill/>
        </p:spPr>
        <p:txBody>
          <a:bodyPr/>
          <a:lstStyle/>
          <a:p>
            <a:fld id="{EB3DADBA-C468-4E16-B0EE-996F46521656}" type="slidenum">
              <a:rPr lang="en-US"/>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160772" name="Slide Number Placeholder 3"/>
          <p:cNvSpPr>
            <a:spLocks noGrp="1"/>
          </p:cNvSpPr>
          <p:nvPr>
            <p:ph type="sldNum" sz="quarter" idx="5"/>
          </p:nvPr>
        </p:nvSpPr>
        <p:spPr>
          <a:noFill/>
        </p:spPr>
        <p:txBody>
          <a:bodyPr/>
          <a:lstStyle/>
          <a:p>
            <a:fld id="{35C73C76-EEF4-4490-95BD-29F282DF1C24}" type="slidenum">
              <a:rPr lang="en-US"/>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163844" name="Slide Number Placeholder 3"/>
          <p:cNvSpPr>
            <a:spLocks noGrp="1"/>
          </p:cNvSpPr>
          <p:nvPr>
            <p:ph type="sldNum" sz="quarter" idx="5"/>
          </p:nvPr>
        </p:nvSpPr>
        <p:spPr>
          <a:noFill/>
        </p:spPr>
        <p:txBody>
          <a:bodyPr/>
          <a:lstStyle/>
          <a:p>
            <a:fld id="{8E857808-B4B3-49A6-B62A-490D16E5DFB1}" type="slidenum">
              <a:rPr lang="en-US"/>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165892" name="Slide Number Placeholder 3"/>
          <p:cNvSpPr>
            <a:spLocks noGrp="1"/>
          </p:cNvSpPr>
          <p:nvPr>
            <p:ph type="sldNum" sz="quarter" idx="5"/>
          </p:nvPr>
        </p:nvSpPr>
        <p:spPr>
          <a:noFill/>
        </p:spPr>
        <p:txBody>
          <a:bodyPr/>
          <a:lstStyle/>
          <a:p>
            <a:fld id="{63AB5605-4F5D-4B11-8BAA-E2C4AEC0B364}" type="slidenum">
              <a:rPr lang="en-US"/>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r>
              <a:rPr lang="en-US" b="1" noProof="1" smtClean="0">
                <a:solidFill>
                  <a:srgbClr val="00A64F"/>
                </a:solidFill>
                <a:ea typeface="ＭＳ Ｐゴシック" pitchFamily="34" charset="-128"/>
              </a:rPr>
              <a:t>Figure 9.22:</a:t>
            </a:r>
            <a:r>
              <a:rPr lang="en-US" noProof="1" smtClean="0">
                <a:solidFill>
                  <a:srgbClr val="00A64F"/>
                </a:solidFill>
                <a:ea typeface="ＭＳ Ｐゴシック" pitchFamily="34" charset="-128"/>
              </a:rPr>
              <a:t> </a:t>
            </a:r>
            <a:r>
              <a:rPr lang="en-US" b="1" smtClean="0">
                <a:solidFill>
                  <a:srgbClr val="00A64F"/>
                </a:solidFill>
                <a:ea typeface="ＭＳ Ｐゴシック" pitchFamily="34" charset="-128"/>
              </a:rPr>
              <a:t>I</a:t>
            </a:r>
            <a:r>
              <a:rPr lang="en-US" b="1" noProof="1" smtClean="0">
                <a:solidFill>
                  <a:srgbClr val="00A64F"/>
                </a:solidFill>
                <a:ea typeface="ＭＳ Ｐゴシック" pitchFamily="34" charset="-128"/>
              </a:rPr>
              <a:t>ndividuals matter. </a:t>
            </a:r>
          </a:p>
          <a:p>
            <a:r>
              <a:rPr lang="en-US" noProof="1" smtClean="0">
                <a:solidFill>
                  <a:srgbClr val="221E1F"/>
                </a:solidFill>
                <a:ea typeface="ＭＳ Ｐゴシック" pitchFamily="34" charset="-128"/>
              </a:rPr>
              <a:t>You can help prevent the extinction of species. </a:t>
            </a:r>
            <a:r>
              <a:rPr lang="en-US" b="1" noProof="1" smtClean="0">
                <a:solidFill>
                  <a:srgbClr val="221E1F"/>
                </a:solidFill>
                <a:ea typeface="ＭＳ Ｐゴシック" pitchFamily="34" charset="-128"/>
              </a:rPr>
              <a:t>Questions: </a:t>
            </a:r>
            <a:r>
              <a:rPr lang="en-US" noProof="1" smtClean="0">
                <a:solidFill>
                  <a:srgbClr val="221E1F"/>
                </a:solidFill>
                <a:ea typeface="ＭＳ Ｐゴシック" pitchFamily="34" charset="-128"/>
              </a:rPr>
              <a:t>Which two of these actions do you believe are the most important? Why?</a:t>
            </a:r>
          </a:p>
        </p:txBody>
      </p:sp>
      <p:sp>
        <p:nvSpPr>
          <p:cNvPr id="168964" name="Slide Number Placeholder 3"/>
          <p:cNvSpPr>
            <a:spLocks noGrp="1"/>
          </p:cNvSpPr>
          <p:nvPr>
            <p:ph type="sldNum" sz="quarter" idx="5"/>
          </p:nvPr>
        </p:nvSpPr>
        <p:spPr>
          <a:noFill/>
        </p:spPr>
        <p:txBody>
          <a:bodyPr/>
          <a:lstStyle/>
          <a:p>
            <a:fld id="{386B19BD-12E0-4318-911B-1FD151508830}" type="slidenum">
              <a:rPr lang="en-US"/>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171012" name="Slide Number Placeholder 3"/>
          <p:cNvSpPr>
            <a:spLocks noGrp="1"/>
          </p:cNvSpPr>
          <p:nvPr>
            <p:ph type="sldNum" sz="quarter" idx="5"/>
          </p:nvPr>
        </p:nvSpPr>
        <p:spPr>
          <a:noFill/>
        </p:spPr>
        <p:txBody>
          <a:bodyPr/>
          <a:lstStyle/>
          <a:p>
            <a:fld id="{3288C2F8-B1D6-4A08-88E0-B4008B642048}" type="slidenum">
              <a:rPr lang="en-US"/>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76804" name="Slide Number Placeholder 3"/>
          <p:cNvSpPr>
            <a:spLocks noGrp="1"/>
          </p:cNvSpPr>
          <p:nvPr>
            <p:ph type="sldNum" sz="quarter" idx="5"/>
          </p:nvPr>
        </p:nvSpPr>
        <p:spPr>
          <a:noFill/>
        </p:spPr>
        <p:txBody>
          <a:bodyPr/>
          <a:lstStyle/>
          <a:p>
            <a:fld id="{B684D746-AF80-4A29-ACF5-F2D871739892}" type="slidenum">
              <a:rPr lang="en-US"/>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b="1" noProof="1" smtClean="0">
                <a:solidFill>
                  <a:srgbClr val="FFFFFF"/>
                </a:solidFill>
                <a:ea typeface="ＭＳ Ｐゴシック" pitchFamily="34" charset="-128"/>
              </a:rPr>
              <a:t>Figure 7.3:</a:t>
            </a:r>
            <a:r>
              <a:rPr lang="en-US" noProof="1" smtClean="0">
                <a:solidFill>
                  <a:srgbClr val="FFFFFF"/>
                </a:solidFill>
                <a:ea typeface="ＭＳ Ｐゴシック" pitchFamily="34" charset="-128"/>
              </a:rPr>
              <a:t> </a:t>
            </a:r>
            <a:r>
              <a:rPr lang="en-US" i="1" noProof="1" smtClean="0">
                <a:solidFill>
                  <a:srgbClr val="221E1F"/>
                </a:solidFill>
                <a:ea typeface="ＭＳ Ｐゴシック" pitchFamily="34" charset="-128"/>
              </a:rPr>
              <a:t>Global air circulation: </a:t>
            </a:r>
            <a:r>
              <a:rPr lang="en-US" noProof="1" smtClean="0">
                <a:solidFill>
                  <a:srgbClr val="221E1F"/>
                </a:solidFill>
                <a:ea typeface="ＭＳ Ｐゴシック" pitchFamily="34" charset="-128"/>
              </a:rPr>
              <a:t>The largest input of solar energy occurs at the equator. As this air is heated, it would naturally rise and move toward the poles (left). However, the earth’s rotation deflects this movement of the air over different parts of the earth. This creates global patterns of prevailing winds that help to distribute heat and moisture in the atmosphere and result in the earth’s variety of forests, grasslands, and deserts (right).</a:t>
            </a:r>
          </a:p>
        </p:txBody>
      </p:sp>
      <p:sp>
        <p:nvSpPr>
          <p:cNvPr id="81924" name="Slide Number Placeholder 3"/>
          <p:cNvSpPr>
            <a:spLocks noGrp="1"/>
          </p:cNvSpPr>
          <p:nvPr>
            <p:ph type="sldNum" sz="quarter" idx="5"/>
          </p:nvPr>
        </p:nvSpPr>
        <p:spPr>
          <a:noFill/>
        </p:spPr>
        <p:txBody>
          <a:bodyPr/>
          <a:lstStyle/>
          <a:p>
            <a:fld id="{FB5A5489-F8B4-4358-B453-C9C16E710FC4}" type="slidenum">
              <a:rPr lang="en-US"/>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83970" name="Rectangle 2"/>
          <p:cNvSpPr>
            <a:spLocks noChangeArrowheads="1" noTextEdit="1"/>
          </p:cNvSpPr>
          <p:nvPr>
            <p:ph type="sldImg"/>
          </p:nvPr>
        </p:nvSpPr>
        <p:spPr>
          <a:xfrm>
            <a:off x="1143000" y="687388"/>
            <a:ext cx="4572000" cy="3429000"/>
          </a:xfrm>
          <a:solidFill>
            <a:srgbClr val="FFFFFF"/>
          </a:solidFill>
          <a:ln/>
        </p:spPr>
      </p:sp>
      <p:sp>
        <p:nvSpPr>
          <p:cNvPr id="83971" name="Rectangle 3"/>
          <p:cNvSpPr>
            <a:spLocks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n-US" b="1" noProof="1" smtClean="0">
                <a:solidFill>
                  <a:srgbClr val="221E1F"/>
                </a:solidFill>
                <a:ea typeface="ＭＳ Ｐゴシック" pitchFamily="34" charset="-128"/>
              </a:rPr>
              <a:t>Figure 7.4:</a:t>
            </a:r>
            <a:r>
              <a:rPr lang="en-US" noProof="1" smtClean="0">
                <a:solidFill>
                  <a:srgbClr val="221E1F"/>
                </a:solidFill>
                <a:ea typeface="ＭＳ Ｐゴシック" pitchFamily="34" charset="-128"/>
              </a:rPr>
              <a:t> This diagram illustrates energy transfer by convection in the atmosphere. </a:t>
            </a:r>
            <a:r>
              <a:rPr lang="en-US" i="1" noProof="1" smtClean="0">
                <a:solidFill>
                  <a:srgbClr val="221E1F"/>
                </a:solidFill>
                <a:ea typeface="ＭＳ Ｐゴシック" pitchFamily="34" charset="-128"/>
              </a:rPr>
              <a:t>Convection </a:t>
            </a:r>
            <a:r>
              <a:rPr lang="en-US" noProof="1" smtClean="0">
                <a:solidFill>
                  <a:srgbClr val="221E1F"/>
                </a:solidFill>
                <a:ea typeface="ＭＳ Ｐゴシック" pitchFamily="34" charset="-128"/>
              </a:rPr>
              <a:t>occurs when warm, wet air rises, then cools and releases heat and moisture as precipitation (right side and top, center). Then the cooler, denser, and drier air sinks, warms up, and absorbs moisture as it flows across the earth’s surface (bottom) to begin the cycle again.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b="1" noProof="1" smtClean="0">
                <a:solidFill>
                  <a:srgbClr val="221E1F"/>
                </a:solidFill>
                <a:ea typeface="ＭＳ Ｐゴシック" pitchFamily="34" charset="-128"/>
              </a:rPr>
              <a:t>Figure 7.5:</a:t>
            </a:r>
            <a:r>
              <a:rPr lang="en-US" noProof="1" smtClean="0">
                <a:solidFill>
                  <a:srgbClr val="221E1F"/>
                </a:solidFill>
                <a:ea typeface="ＭＳ Ｐゴシック" pitchFamily="34" charset="-128"/>
              </a:rPr>
              <a:t> </a:t>
            </a:r>
            <a:r>
              <a:rPr lang="en-US" i="1" noProof="1" smtClean="0">
                <a:solidFill>
                  <a:srgbClr val="221E1F"/>
                </a:solidFill>
                <a:ea typeface="ＭＳ Ｐゴシック" pitchFamily="34" charset="-128"/>
              </a:rPr>
              <a:t>Connected deep and shallow ocean currents: </a:t>
            </a:r>
            <a:r>
              <a:rPr lang="en-US" noProof="1" smtClean="0">
                <a:solidFill>
                  <a:srgbClr val="221E1F"/>
                </a:solidFill>
                <a:ea typeface="ＭＳ Ｐゴシック" pitchFamily="34" charset="-128"/>
              </a:rPr>
              <a:t>A connected loop of shallow and deep ocean currents transports warm and cool water to various parts of the earth. This loop, which rises in some areas and falls in others, results when ocean water in the North Atlantic near Iceland is dense enough (because of its salt content and cold temperature) to sink to the ocean bottom, flow southward, and then move eastward to well up in the warmer Pacific. A shallower return current, aided by winds, then brings warmer, less salty, and thus less dense water to the Atlantic. This water then cools and sinks to begin this extremely slow cycle again. </a:t>
            </a:r>
            <a:r>
              <a:rPr lang="en-US" b="1" noProof="1" smtClean="0">
                <a:solidFill>
                  <a:srgbClr val="221E1F"/>
                </a:solidFill>
                <a:ea typeface="ＭＳ Ｐゴシック" pitchFamily="34" charset="-128"/>
              </a:rPr>
              <a:t>Question: </a:t>
            </a:r>
            <a:r>
              <a:rPr lang="en-US" noProof="1" smtClean="0">
                <a:solidFill>
                  <a:srgbClr val="221E1F"/>
                </a:solidFill>
                <a:ea typeface="ＭＳ Ｐゴシック" pitchFamily="34" charset="-128"/>
              </a:rPr>
              <a:t>How do you think this loop affects the climates of the coastal areas around it?</a:t>
            </a:r>
          </a:p>
        </p:txBody>
      </p:sp>
      <p:sp>
        <p:nvSpPr>
          <p:cNvPr id="86020" name="Slide Number Placeholder 3"/>
          <p:cNvSpPr>
            <a:spLocks noGrp="1"/>
          </p:cNvSpPr>
          <p:nvPr>
            <p:ph type="sldNum" sz="quarter" idx="5"/>
          </p:nvPr>
        </p:nvSpPr>
        <p:spPr>
          <a:noFill/>
        </p:spPr>
        <p:txBody>
          <a:bodyPr/>
          <a:lstStyle/>
          <a:p>
            <a:fld id="{DA351CD5-64F0-4FA6-82C7-46285EC8BE7B}" type="slidenum">
              <a:rPr lang="en-US"/>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US" b="1" noProof="1" smtClean="0">
                <a:solidFill>
                  <a:srgbClr val="221E1F"/>
                </a:solidFill>
                <a:ea typeface="ＭＳ Ｐゴシック" pitchFamily="34" charset="-128"/>
              </a:rPr>
              <a:t>Figure 9.3:</a:t>
            </a:r>
            <a:r>
              <a:rPr lang="en-US" noProof="1" smtClean="0">
                <a:solidFill>
                  <a:srgbClr val="221E1F"/>
                </a:solidFill>
                <a:ea typeface="ＭＳ Ｐゴシック" pitchFamily="34" charset="-128"/>
              </a:rPr>
              <a:t> This diagram shows the characteristics of species that can put them in greater danger of becoming extinct. </a:t>
            </a:r>
            <a:r>
              <a:rPr lang="en-US" b="1" noProof="1" smtClean="0">
                <a:solidFill>
                  <a:srgbClr val="221E1F"/>
                </a:solidFill>
                <a:ea typeface="ＭＳ Ｐゴシック" pitchFamily="34" charset="-128"/>
              </a:rPr>
              <a:t>Question: </a:t>
            </a:r>
            <a:r>
              <a:rPr lang="en-US" noProof="1" smtClean="0">
                <a:solidFill>
                  <a:srgbClr val="221E1F"/>
                </a:solidFill>
                <a:ea typeface="ＭＳ Ｐゴシック" pitchFamily="34" charset="-128"/>
              </a:rPr>
              <a:t>Which of these characteristics might possibly contribute to the extinction of the polar bear (</a:t>
            </a:r>
            <a:r>
              <a:rPr lang="en-US" b="1" noProof="1" smtClean="0">
                <a:solidFill>
                  <a:srgbClr val="00A64F"/>
                </a:solidFill>
                <a:ea typeface="ＭＳ Ｐゴシック" pitchFamily="34" charset="-128"/>
              </a:rPr>
              <a:t>Core Case study</a:t>
            </a:r>
            <a:r>
              <a:rPr lang="en-US" noProof="1" smtClean="0">
                <a:solidFill>
                  <a:srgbClr val="221E1F"/>
                </a:solidFill>
                <a:ea typeface="ＭＳ Ｐゴシック" pitchFamily="34" charset="-128"/>
              </a:rPr>
              <a:t>) during this century?</a:t>
            </a:r>
          </a:p>
        </p:txBody>
      </p:sp>
      <p:sp>
        <p:nvSpPr>
          <p:cNvPr id="103428" name="Slide Number Placeholder 3"/>
          <p:cNvSpPr>
            <a:spLocks noGrp="1"/>
          </p:cNvSpPr>
          <p:nvPr>
            <p:ph type="sldNum" sz="quarter" idx="5"/>
          </p:nvPr>
        </p:nvSpPr>
        <p:spPr>
          <a:noFill/>
        </p:spPr>
        <p:txBody>
          <a:bodyPr/>
          <a:lstStyle/>
          <a:p>
            <a:fld id="{6E611C1A-33E4-4518-A5D4-DDC94E61A8E1}" type="slidenum">
              <a:rPr lang="en-US"/>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88068" name="Slide Number Placeholder 3"/>
          <p:cNvSpPr>
            <a:spLocks noGrp="1"/>
          </p:cNvSpPr>
          <p:nvPr>
            <p:ph type="sldNum" sz="quarter" idx="5"/>
          </p:nvPr>
        </p:nvSpPr>
        <p:spPr>
          <a:noFill/>
        </p:spPr>
        <p:txBody>
          <a:bodyPr/>
          <a:lstStyle/>
          <a:p>
            <a:fld id="{BC4146EA-D9EB-4A8F-AA1D-07C38BA07960}" type="slidenum">
              <a:rPr lang="en-US"/>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90116" name="Slide Number Placeholder 3"/>
          <p:cNvSpPr>
            <a:spLocks noGrp="1"/>
          </p:cNvSpPr>
          <p:nvPr>
            <p:ph type="sldNum" sz="quarter" idx="5"/>
          </p:nvPr>
        </p:nvSpPr>
        <p:spPr>
          <a:noFill/>
        </p:spPr>
        <p:txBody>
          <a:bodyPr/>
          <a:lstStyle/>
          <a:p>
            <a:fld id="{B2D68605-5B46-45EE-8DE1-9D71D20FD969}" type="slidenum">
              <a:rPr lang="en-US"/>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r>
              <a:rPr lang="en-US" b="1" noProof="1" smtClean="0">
                <a:solidFill>
                  <a:srgbClr val="221E1F"/>
                </a:solidFill>
                <a:ea typeface="ＭＳ Ｐゴシック" pitchFamily="34" charset="-128"/>
              </a:rPr>
              <a:t>Figure 3.4:</a:t>
            </a:r>
            <a:r>
              <a:rPr lang="en-US" noProof="1" smtClean="0">
                <a:solidFill>
                  <a:srgbClr val="221E1F"/>
                </a:solidFill>
                <a:ea typeface="ＭＳ Ｐゴシック" pitchFamily="34" charset="-128"/>
              </a:rPr>
              <a:t> High-quality solar energy flows from the sun to the earth. As it interacts with the earth’s air, water, soil, and life, it is degraded into lower-quality energy (heat) that flows back into space.</a:t>
            </a:r>
          </a:p>
        </p:txBody>
      </p:sp>
      <p:sp>
        <p:nvSpPr>
          <p:cNvPr id="91140" name="Slide Number Placeholder 3"/>
          <p:cNvSpPr>
            <a:spLocks noGrp="1"/>
          </p:cNvSpPr>
          <p:nvPr>
            <p:ph type="sldNum" sz="quarter" idx="5"/>
          </p:nvPr>
        </p:nvSpPr>
        <p:spPr>
          <a:noFill/>
        </p:spPr>
        <p:txBody>
          <a:bodyPr/>
          <a:lstStyle/>
          <a:p>
            <a:fld id="{305CDB76-A9F2-415F-B704-2434CD816324}" type="slidenum">
              <a:rPr lang="en-US"/>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92164" name="Slide Number Placeholder 3"/>
          <p:cNvSpPr>
            <a:spLocks noGrp="1"/>
          </p:cNvSpPr>
          <p:nvPr>
            <p:ph type="sldNum" sz="quarter" idx="5"/>
          </p:nvPr>
        </p:nvSpPr>
        <p:spPr>
          <a:noFill/>
        </p:spPr>
        <p:txBody>
          <a:bodyPr/>
          <a:lstStyle/>
          <a:p>
            <a:fld id="{8FEB7B76-E0D7-40BB-BA41-637973491582}" type="slidenum">
              <a:rPr lang="en-US"/>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96260" name="Slide Number Placeholder 3"/>
          <p:cNvSpPr>
            <a:spLocks noGrp="1"/>
          </p:cNvSpPr>
          <p:nvPr>
            <p:ph type="sldNum" sz="quarter" idx="5"/>
          </p:nvPr>
        </p:nvSpPr>
        <p:spPr>
          <a:noFill/>
        </p:spPr>
        <p:txBody>
          <a:bodyPr/>
          <a:lstStyle/>
          <a:p>
            <a:fld id="{C7ECB6D1-E864-412B-8499-E3372F757691}" type="slidenum">
              <a:rPr lang="en-US"/>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r>
              <a:rPr lang="en-US" b="1" noProof="1" smtClean="0">
                <a:solidFill>
                  <a:srgbClr val="221E1F"/>
                </a:solidFill>
                <a:ea typeface="ＭＳ Ｐゴシック" pitchFamily="34" charset="-128"/>
              </a:rPr>
              <a:t>Figure 7.8:</a:t>
            </a:r>
            <a:r>
              <a:rPr lang="en-US" noProof="1" smtClean="0">
                <a:solidFill>
                  <a:srgbClr val="221E1F"/>
                </a:solidFill>
                <a:ea typeface="ＭＳ Ｐゴシック" pitchFamily="34" charset="-128"/>
              </a:rPr>
              <a:t> This diagram shows the generalized effects of elevation (left) and latitude (right) on climate and biomes (</a:t>
            </a:r>
            <a:r>
              <a:rPr lang="en-US" b="1" noProof="1" smtClean="0">
                <a:solidFill>
                  <a:srgbClr val="00A64F"/>
                </a:solidFill>
                <a:ea typeface="ＭＳ Ｐゴシック" pitchFamily="34" charset="-128"/>
              </a:rPr>
              <a:t>Core Case study</a:t>
            </a:r>
            <a:r>
              <a:rPr lang="en-US" noProof="1" smtClean="0">
                <a:solidFill>
                  <a:srgbClr val="221E1F"/>
                </a:solidFill>
                <a:ea typeface="ＭＳ Ｐゴシック" pitchFamily="34" charset="-128"/>
              </a:rPr>
              <a:t>). Parallel changes in vegetation type occur when we travel from the equator toward the north pole and from lowlands to mountaintops. </a:t>
            </a:r>
            <a:r>
              <a:rPr lang="en-US" b="1" noProof="1" smtClean="0">
                <a:solidFill>
                  <a:srgbClr val="221E1F"/>
                </a:solidFill>
                <a:ea typeface="ＭＳ Ｐゴシック" pitchFamily="34" charset="-128"/>
              </a:rPr>
              <a:t>Question: </a:t>
            </a:r>
            <a:r>
              <a:rPr lang="en-US" noProof="1" smtClean="0">
                <a:solidFill>
                  <a:srgbClr val="221E1F"/>
                </a:solidFill>
                <a:ea typeface="ＭＳ Ｐゴシック" pitchFamily="34" charset="-128"/>
              </a:rPr>
              <a:t>How might the components of the left diagram change as the earth warms during this century? Explain.</a:t>
            </a:r>
          </a:p>
        </p:txBody>
      </p:sp>
      <p:sp>
        <p:nvSpPr>
          <p:cNvPr id="99332" name="Slide Number Placeholder 3"/>
          <p:cNvSpPr>
            <a:spLocks noGrp="1"/>
          </p:cNvSpPr>
          <p:nvPr>
            <p:ph type="sldNum" sz="quarter" idx="5"/>
          </p:nvPr>
        </p:nvSpPr>
        <p:spPr>
          <a:noFill/>
        </p:spPr>
        <p:txBody>
          <a:bodyPr/>
          <a:lstStyle/>
          <a:p>
            <a:fld id="{EF149B53-4203-4D67-B6D9-6519DFF2F10E}" type="slidenum">
              <a:rPr lang="en-US"/>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r>
              <a:rPr lang="en-US" b="1" noProof="1" smtClean="0">
                <a:solidFill>
                  <a:srgbClr val="00A64F"/>
                </a:solidFill>
                <a:ea typeface="ＭＳ Ｐゴシック" pitchFamily="34" charset="-128"/>
              </a:rPr>
              <a:t>Figure 7.9:</a:t>
            </a:r>
            <a:r>
              <a:rPr lang="en-US" noProof="1" smtClean="0">
                <a:solidFill>
                  <a:srgbClr val="00A64F"/>
                </a:solidFill>
                <a:ea typeface="ＭＳ Ｐゴシック" pitchFamily="34" charset="-128"/>
              </a:rPr>
              <a:t> </a:t>
            </a:r>
            <a:r>
              <a:rPr lang="en-US" b="1" noProof="1" smtClean="0">
                <a:solidFill>
                  <a:srgbClr val="00A64F"/>
                </a:solidFill>
                <a:ea typeface="ＭＳ Ｐゴシック" pitchFamily="34" charset="-128"/>
              </a:rPr>
              <a:t>Natural capital. </a:t>
            </a:r>
          </a:p>
          <a:p>
            <a:r>
              <a:rPr lang="en-US" noProof="1" smtClean="0">
                <a:solidFill>
                  <a:srgbClr val="221E1F"/>
                </a:solidFill>
                <a:ea typeface="ＭＳ Ｐゴシック" pitchFamily="34" charset="-128"/>
              </a:rPr>
              <a:t>This diagram demonstrates that average precipitation and average temperature, acting together as limiting factors over a long time, help to determine the type of desert, grassland, or forest in a particular area, and thus the types of plants, animals, and decomposers found in that area (assuming it has not been disturbed by human activities).</a:t>
            </a:r>
          </a:p>
        </p:txBody>
      </p:sp>
      <p:sp>
        <p:nvSpPr>
          <p:cNvPr id="102404" name="Slide Number Placeholder 3"/>
          <p:cNvSpPr>
            <a:spLocks noGrp="1"/>
          </p:cNvSpPr>
          <p:nvPr>
            <p:ph type="sldNum" sz="quarter" idx="5"/>
          </p:nvPr>
        </p:nvSpPr>
        <p:spPr>
          <a:noFill/>
        </p:spPr>
        <p:txBody>
          <a:bodyPr/>
          <a:lstStyle/>
          <a:p>
            <a:fld id="{F974F04A-400C-42A8-B24C-FAB3EFD145E0}" type="slidenum">
              <a:rPr lang="en-US"/>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106500" name="Slide Number Placeholder 3"/>
          <p:cNvSpPr>
            <a:spLocks noGrp="1"/>
          </p:cNvSpPr>
          <p:nvPr>
            <p:ph type="sldNum" sz="quarter" idx="5"/>
          </p:nvPr>
        </p:nvSpPr>
        <p:spPr>
          <a:noFill/>
        </p:spPr>
        <p:txBody>
          <a:bodyPr/>
          <a:lstStyle/>
          <a:p>
            <a:fld id="{961AA0FE-D414-46B4-B0E7-0C6DE047A5E2}" type="slidenum">
              <a:rPr lang="en-US"/>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110596" name="Slide Number Placeholder 3"/>
          <p:cNvSpPr>
            <a:spLocks noGrp="1"/>
          </p:cNvSpPr>
          <p:nvPr>
            <p:ph type="sldNum" sz="quarter" idx="5"/>
          </p:nvPr>
        </p:nvSpPr>
        <p:spPr>
          <a:noFill/>
        </p:spPr>
        <p:txBody>
          <a:bodyPr/>
          <a:lstStyle/>
          <a:p>
            <a:fld id="{4C06F5C5-D4D9-43E9-9129-16C459A1BDDD}" type="slidenum">
              <a:rPr lang="en-US"/>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lang="en-US" b="1" noProof="1" smtClean="0">
                <a:solidFill>
                  <a:srgbClr val="221E1F"/>
                </a:solidFill>
                <a:ea typeface="ＭＳ Ｐゴシック" pitchFamily="34" charset="-128"/>
              </a:rPr>
              <a:t>Figure 7.11:</a:t>
            </a:r>
            <a:r>
              <a:rPr lang="en-US" noProof="1" smtClean="0">
                <a:solidFill>
                  <a:srgbClr val="221E1F"/>
                </a:solidFill>
                <a:ea typeface="ＭＳ Ｐゴシック" pitchFamily="34" charset="-128"/>
              </a:rPr>
              <a:t> These climate graphs track the typical variations in annual temperature (red) and precipitation (blue) in tropical, temperate, and cold (arctic tundra) grasslands. Top photo: </a:t>
            </a:r>
            <a:r>
              <a:rPr lang="en-US" i="1" noProof="1" smtClean="0">
                <a:solidFill>
                  <a:srgbClr val="221E1F"/>
                </a:solidFill>
                <a:ea typeface="ＭＳ Ｐゴシック" pitchFamily="34" charset="-128"/>
              </a:rPr>
              <a:t>savanna </a:t>
            </a:r>
            <a:r>
              <a:rPr lang="en-US" noProof="1" smtClean="0">
                <a:solidFill>
                  <a:srgbClr val="221E1F"/>
                </a:solidFill>
                <a:ea typeface="ＭＳ Ｐゴシック" pitchFamily="34" charset="-128"/>
              </a:rPr>
              <a:t>(</a:t>
            </a:r>
            <a:r>
              <a:rPr lang="en-US" i="1" noProof="1" smtClean="0">
                <a:solidFill>
                  <a:srgbClr val="221E1F"/>
                </a:solidFill>
                <a:ea typeface="ＭＳ Ｐゴシック" pitchFamily="34" charset="-128"/>
              </a:rPr>
              <a:t>tropical grassland</a:t>
            </a:r>
            <a:r>
              <a:rPr lang="en-US" noProof="1" smtClean="0">
                <a:solidFill>
                  <a:srgbClr val="221E1F"/>
                </a:solidFill>
                <a:ea typeface="ＭＳ Ｐゴシック" pitchFamily="34" charset="-128"/>
              </a:rPr>
              <a:t>) in Maasai Mara National Park in Kenya, Africa, with wildebeests grazing. Center photo: </a:t>
            </a:r>
            <a:r>
              <a:rPr lang="en-US" i="1" noProof="1" smtClean="0">
                <a:solidFill>
                  <a:srgbClr val="221E1F"/>
                </a:solidFill>
                <a:ea typeface="ＭＳ Ｐゴシック" pitchFamily="34" charset="-128"/>
              </a:rPr>
              <a:t>prairie </a:t>
            </a:r>
            <a:r>
              <a:rPr lang="en-US" noProof="1" smtClean="0">
                <a:solidFill>
                  <a:srgbClr val="221E1F"/>
                </a:solidFill>
                <a:ea typeface="ＭＳ Ｐゴシック" pitchFamily="34" charset="-128"/>
              </a:rPr>
              <a:t>(</a:t>
            </a:r>
            <a:r>
              <a:rPr lang="en-US" i="1" noProof="1" smtClean="0">
                <a:solidFill>
                  <a:srgbClr val="221E1F"/>
                </a:solidFill>
                <a:ea typeface="ＭＳ Ｐゴシック" pitchFamily="34" charset="-128"/>
              </a:rPr>
              <a:t>temperate grassland</a:t>
            </a:r>
            <a:r>
              <a:rPr lang="en-US" noProof="1" smtClean="0">
                <a:solidFill>
                  <a:srgbClr val="221E1F"/>
                </a:solidFill>
                <a:ea typeface="ＭＳ Ｐゴシック" pitchFamily="34" charset="-128"/>
              </a:rPr>
              <a:t>) near East Glacier Park in the U.S. state of Montana, with wildflowers in bloom. Bottom photo: </a:t>
            </a:r>
            <a:r>
              <a:rPr lang="en-US" i="1" noProof="1" smtClean="0">
                <a:solidFill>
                  <a:srgbClr val="221E1F"/>
                </a:solidFill>
                <a:ea typeface="ＭＳ Ｐゴシック" pitchFamily="34" charset="-128"/>
              </a:rPr>
              <a:t>arctic tundra </a:t>
            </a:r>
            <a:r>
              <a:rPr lang="en-US" noProof="1" smtClean="0">
                <a:solidFill>
                  <a:srgbClr val="221E1F"/>
                </a:solidFill>
                <a:ea typeface="ＭＳ Ｐゴシック" pitchFamily="34" charset="-128"/>
              </a:rPr>
              <a:t>(</a:t>
            </a:r>
            <a:r>
              <a:rPr lang="en-US" i="1" noProof="1" smtClean="0">
                <a:solidFill>
                  <a:srgbClr val="221E1F"/>
                </a:solidFill>
                <a:ea typeface="ＭＳ Ｐゴシック" pitchFamily="34" charset="-128"/>
              </a:rPr>
              <a:t>cold grassland</a:t>
            </a:r>
            <a:r>
              <a:rPr lang="en-US" noProof="1" smtClean="0">
                <a:solidFill>
                  <a:srgbClr val="221E1F"/>
                </a:solidFill>
                <a:ea typeface="ＭＳ Ｐゴシック" pitchFamily="34" charset="-128"/>
              </a:rPr>
              <a:t>) in autumn in the U.S. state of Alaska (see also Figure 7-1, bottom). </a:t>
            </a:r>
            <a:r>
              <a:rPr lang="en-US" b="1" noProof="1" smtClean="0">
                <a:solidFill>
                  <a:srgbClr val="221E1F"/>
                </a:solidFill>
                <a:ea typeface="ＭＳ Ｐゴシック" pitchFamily="34" charset="-128"/>
              </a:rPr>
              <a:t>Question: </a:t>
            </a:r>
            <a:r>
              <a:rPr lang="en-US" noProof="1" smtClean="0">
                <a:solidFill>
                  <a:srgbClr val="221E1F"/>
                </a:solidFill>
                <a:ea typeface="ＭＳ Ｐゴシック" pitchFamily="34" charset="-128"/>
              </a:rPr>
              <a:t>What month of the year has the highest temperature and the lowest rainfall for each of the three types of grasslan</a:t>
            </a:r>
            <a:r>
              <a:rPr lang="en-US" noProof="1" smtClean="0">
                <a:solidFill>
                  <a:srgbClr val="221E1F"/>
                </a:solidFill>
                <a:latin typeface="Frutiger LT Std 45 Light" charset="0"/>
                <a:ea typeface="ＭＳ Ｐゴシック" pitchFamily="34" charset="-128"/>
              </a:rPr>
              <a:t>d?</a:t>
            </a:r>
          </a:p>
        </p:txBody>
      </p:sp>
      <p:sp>
        <p:nvSpPr>
          <p:cNvPr id="113668" name="Slide Number Placeholder 3"/>
          <p:cNvSpPr>
            <a:spLocks noGrp="1"/>
          </p:cNvSpPr>
          <p:nvPr>
            <p:ph type="sldNum" sz="quarter" idx="5"/>
          </p:nvPr>
        </p:nvSpPr>
        <p:spPr>
          <a:noFill/>
        </p:spPr>
        <p:txBody>
          <a:bodyPr/>
          <a:lstStyle/>
          <a:p>
            <a:fld id="{8ACF309D-A9B3-42E9-8C40-267FCEEAD6DD}" type="slidenum">
              <a:rPr lang="en-US"/>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r>
              <a:rPr lang="en-US" b="1" noProof="1" smtClean="0">
                <a:solidFill>
                  <a:srgbClr val="C51322"/>
                </a:solidFill>
                <a:ea typeface="ＭＳ Ｐゴシック" pitchFamily="34" charset="-128"/>
              </a:rPr>
              <a:t>Figure 9.4:</a:t>
            </a:r>
            <a:r>
              <a:rPr lang="en-US" noProof="1" smtClean="0">
                <a:solidFill>
                  <a:srgbClr val="C51322"/>
                </a:solidFill>
                <a:ea typeface="ＭＳ Ｐゴシック" pitchFamily="34" charset="-128"/>
              </a:rPr>
              <a:t> </a:t>
            </a:r>
            <a:r>
              <a:rPr lang="en-US" b="1" smtClean="0">
                <a:solidFill>
                  <a:srgbClr val="C51322"/>
                </a:solidFill>
                <a:ea typeface="ＭＳ Ｐゴシック" pitchFamily="34" charset="-128"/>
              </a:rPr>
              <a:t>E</a:t>
            </a:r>
            <a:r>
              <a:rPr lang="en-US" b="1" noProof="1" smtClean="0">
                <a:solidFill>
                  <a:srgbClr val="C51322"/>
                </a:solidFill>
                <a:ea typeface="ＭＳ Ｐゴシック" pitchFamily="34" charset="-128"/>
              </a:rPr>
              <a:t>ndangered natural capital. </a:t>
            </a:r>
          </a:p>
          <a:p>
            <a:r>
              <a:rPr lang="en-US" noProof="1" smtClean="0">
                <a:solidFill>
                  <a:srgbClr val="221E1F"/>
                </a:solidFill>
                <a:ea typeface="ＭＳ Ｐゴシック" pitchFamily="34" charset="-128"/>
              </a:rPr>
              <a:t>This graph shows the estimated percentages of various types of known species that are threatened with extinction because of human activities (</a:t>
            </a:r>
            <a:r>
              <a:rPr lang="en-US" b="1" noProof="1" smtClean="0">
                <a:solidFill>
                  <a:srgbClr val="960057"/>
                </a:solidFill>
                <a:ea typeface="ＭＳ Ｐゴシック" pitchFamily="34" charset="-128"/>
              </a:rPr>
              <a:t>Concept 9-1</a:t>
            </a:r>
            <a:r>
              <a:rPr lang="en-US" noProof="1" smtClean="0">
                <a:solidFill>
                  <a:srgbClr val="221E1F"/>
                </a:solidFill>
                <a:ea typeface="ＭＳ Ｐゴシック" pitchFamily="34" charset="-128"/>
              </a:rPr>
              <a:t>). </a:t>
            </a:r>
            <a:r>
              <a:rPr lang="en-US" b="1" noProof="1" smtClean="0">
                <a:solidFill>
                  <a:srgbClr val="221E1F"/>
                </a:solidFill>
                <a:ea typeface="ＭＳ Ｐゴシック" pitchFamily="34" charset="-128"/>
              </a:rPr>
              <a:t>Question: </a:t>
            </a:r>
            <a:r>
              <a:rPr lang="en-US" noProof="1" smtClean="0">
                <a:solidFill>
                  <a:srgbClr val="221E1F"/>
                </a:solidFill>
                <a:ea typeface="ＭＳ Ｐゴシック" pitchFamily="34" charset="-128"/>
              </a:rPr>
              <a:t>Why do you think plants (see Photo 4 in the Detailed Contents) and fish species top this list? (Data from International Union for Conservation of Nature, Conservation 2009)</a:t>
            </a:r>
          </a:p>
        </p:txBody>
      </p:sp>
      <p:sp>
        <p:nvSpPr>
          <p:cNvPr id="107524" name="Slide Number Placeholder 3"/>
          <p:cNvSpPr>
            <a:spLocks noGrp="1"/>
          </p:cNvSpPr>
          <p:nvPr>
            <p:ph type="sldNum" sz="quarter" idx="5"/>
          </p:nvPr>
        </p:nvSpPr>
        <p:spPr>
          <a:noFill/>
        </p:spPr>
        <p:txBody>
          <a:bodyPr/>
          <a:lstStyle/>
          <a:p>
            <a:fld id="{C7ED26D6-8AD0-4F3B-8734-B55792334DE7}" type="slidenum">
              <a:rPr lang="en-US"/>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117764" name="Slide Number Placeholder 3"/>
          <p:cNvSpPr>
            <a:spLocks noGrp="1"/>
          </p:cNvSpPr>
          <p:nvPr>
            <p:ph type="sldNum" sz="quarter" idx="5"/>
          </p:nvPr>
        </p:nvSpPr>
        <p:spPr>
          <a:noFill/>
        </p:spPr>
        <p:txBody>
          <a:bodyPr/>
          <a:lstStyle/>
          <a:p>
            <a:fld id="{39F56DFE-80DB-4831-B63B-680F505A3889}" type="slidenum">
              <a:rPr lang="en-US"/>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120836" name="Slide Number Placeholder 3"/>
          <p:cNvSpPr>
            <a:spLocks noGrp="1"/>
          </p:cNvSpPr>
          <p:nvPr>
            <p:ph type="sldNum" sz="quarter" idx="5"/>
          </p:nvPr>
        </p:nvSpPr>
        <p:spPr>
          <a:noFill/>
        </p:spPr>
        <p:txBody>
          <a:bodyPr/>
          <a:lstStyle/>
          <a:p>
            <a:fld id="{C9BCB1DE-D31B-4BFA-8A15-70A8C58B3554}" type="slidenum">
              <a:rPr lang="en-US"/>
              <a:pPr/>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r>
              <a:rPr lang="en-US" b="1" noProof="1" smtClean="0">
                <a:solidFill>
                  <a:srgbClr val="221E1F"/>
                </a:solidFill>
                <a:ea typeface="ＭＳ Ｐゴシック" pitchFamily="34" charset="-128"/>
              </a:rPr>
              <a:t>Figure 7.13:</a:t>
            </a:r>
            <a:r>
              <a:rPr lang="en-US" noProof="1" smtClean="0">
                <a:solidFill>
                  <a:srgbClr val="221E1F"/>
                </a:solidFill>
                <a:ea typeface="ＭＳ Ｐゴシック" pitchFamily="34" charset="-128"/>
              </a:rPr>
              <a:t> These climate graphs track the typical variations in annual temperature (red) and precipitation (blue) in tropical, temperate, and cold (northern coniferous, or boreal) forests. Top photo: the closed canopy of a </a:t>
            </a:r>
            <a:r>
              <a:rPr lang="en-US" i="1" noProof="1" smtClean="0">
                <a:solidFill>
                  <a:srgbClr val="221E1F"/>
                </a:solidFill>
                <a:ea typeface="ＭＳ Ｐゴシック" pitchFamily="34" charset="-128"/>
              </a:rPr>
              <a:t>tropical rain forest </a:t>
            </a:r>
            <a:r>
              <a:rPr lang="en-US" noProof="1" smtClean="0">
                <a:solidFill>
                  <a:srgbClr val="221E1F"/>
                </a:solidFill>
                <a:ea typeface="ＭＳ Ｐゴシック" pitchFamily="34" charset="-128"/>
              </a:rPr>
              <a:t>in the western Congo Basin of Gabon, Africa. Middle photo: a </a:t>
            </a:r>
            <a:r>
              <a:rPr lang="en-US" i="1" noProof="1" smtClean="0">
                <a:solidFill>
                  <a:srgbClr val="221E1F"/>
                </a:solidFill>
                <a:ea typeface="ＭＳ Ｐゴシック" pitchFamily="34" charset="-128"/>
              </a:rPr>
              <a:t>temperate deciduous forest </a:t>
            </a:r>
            <a:r>
              <a:rPr lang="en-US" noProof="1" smtClean="0">
                <a:solidFill>
                  <a:srgbClr val="221E1F"/>
                </a:solidFill>
                <a:ea typeface="ＭＳ Ｐゴシック" pitchFamily="34" charset="-128"/>
              </a:rPr>
              <a:t>in the U.S. state of Rhode Island during the fall. (Photo 1 in the Detailed Contents shows this same area of forest during winter when its trees have lost their leaves.) Bottom photo: a </a:t>
            </a:r>
            <a:r>
              <a:rPr lang="en-US" i="1" noProof="1" smtClean="0">
                <a:solidFill>
                  <a:srgbClr val="221E1F"/>
                </a:solidFill>
                <a:ea typeface="ＭＳ Ｐゴシック" pitchFamily="34" charset="-128"/>
              </a:rPr>
              <a:t>northern coniferous forest </a:t>
            </a:r>
            <a:r>
              <a:rPr lang="en-US" noProof="1" smtClean="0">
                <a:solidFill>
                  <a:srgbClr val="221E1F"/>
                </a:solidFill>
                <a:ea typeface="ＭＳ Ｐゴシック" pitchFamily="34" charset="-128"/>
              </a:rPr>
              <a:t>in Canada’s Jasper National Park. </a:t>
            </a:r>
            <a:r>
              <a:rPr lang="en-US" b="1" noProof="1" smtClean="0">
                <a:solidFill>
                  <a:srgbClr val="221E1F"/>
                </a:solidFill>
                <a:ea typeface="ＭＳ Ｐゴシック" pitchFamily="34" charset="-128"/>
              </a:rPr>
              <a:t>Question: </a:t>
            </a:r>
            <a:r>
              <a:rPr lang="en-US" noProof="1" smtClean="0">
                <a:solidFill>
                  <a:srgbClr val="221E1F"/>
                </a:solidFill>
                <a:ea typeface="ＭＳ Ｐゴシック" pitchFamily="34" charset="-128"/>
              </a:rPr>
              <a:t>What month of the year has the highest temperature and the lowest rainfall for each of the three types of forest</a:t>
            </a:r>
            <a:r>
              <a:rPr lang="en-US" noProof="1" smtClean="0">
                <a:solidFill>
                  <a:srgbClr val="221E1F"/>
                </a:solidFill>
                <a:latin typeface="Frutiger LT Std 45 Light" charset="0"/>
                <a:ea typeface="ＭＳ Ｐゴシック" pitchFamily="34" charset="-128"/>
              </a:rPr>
              <a:t>?</a:t>
            </a:r>
          </a:p>
        </p:txBody>
      </p:sp>
      <p:sp>
        <p:nvSpPr>
          <p:cNvPr id="121860" name="Slide Number Placeholder 3"/>
          <p:cNvSpPr>
            <a:spLocks noGrp="1"/>
          </p:cNvSpPr>
          <p:nvPr>
            <p:ph type="sldNum" sz="quarter" idx="5"/>
          </p:nvPr>
        </p:nvSpPr>
        <p:spPr>
          <a:noFill/>
        </p:spPr>
        <p:txBody>
          <a:bodyPr/>
          <a:lstStyle/>
          <a:p>
            <a:fld id="{06EE685E-3466-42B3-9D73-C92EA946D565}" type="slidenum">
              <a:rPr lang="en-US"/>
              <a:pPr/>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123908" name="Slide Number Placeholder 3"/>
          <p:cNvSpPr>
            <a:spLocks noGrp="1"/>
          </p:cNvSpPr>
          <p:nvPr>
            <p:ph type="sldNum" sz="quarter" idx="5"/>
          </p:nvPr>
        </p:nvSpPr>
        <p:spPr>
          <a:noFill/>
        </p:spPr>
        <p:txBody>
          <a:bodyPr/>
          <a:lstStyle/>
          <a:p>
            <a:fld id="{00A774A6-C9C5-4D09-9668-7BB9FB5DE1B9}" type="slidenum">
              <a:rPr lang="en-US"/>
              <a:pPr/>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129028" name="Slide Number Placeholder 3"/>
          <p:cNvSpPr>
            <a:spLocks noGrp="1"/>
          </p:cNvSpPr>
          <p:nvPr>
            <p:ph type="sldNum" sz="quarter" idx="5"/>
          </p:nvPr>
        </p:nvSpPr>
        <p:spPr>
          <a:noFill/>
        </p:spPr>
        <p:txBody>
          <a:bodyPr/>
          <a:lstStyle/>
          <a:p>
            <a:fld id="{B1686C87-629B-4A13-8DC5-1740F3C4CB70}" type="slidenum">
              <a:rPr lang="en-US"/>
              <a:pPr/>
              <a:t>48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40290" name="Rectangle 2"/>
          <p:cNvSpPr>
            <a:spLocks noChangeArrowheads="1" noTextEdit="1"/>
          </p:cNvSpPr>
          <p:nvPr>
            <p:ph type="sldImg"/>
          </p:nvPr>
        </p:nvSpPr>
        <p:spPr>
          <a:xfrm>
            <a:off x="1143000" y="687388"/>
            <a:ext cx="4572000" cy="3429000"/>
          </a:xfrm>
          <a:solidFill>
            <a:srgbClr val="FFFFFF"/>
          </a:solidFill>
          <a:ln/>
        </p:spPr>
      </p:sp>
      <p:sp>
        <p:nvSpPr>
          <p:cNvPr id="140291" name="Rectangle 3"/>
          <p:cNvSpPr>
            <a:spLocks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endParaRPr lang="el-GR" smtClean="0">
              <a:solidFill>
                <a:srgbClr val="000000"/>
              </a:solidFill>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105476" name="Slide Number Placeholder 3"/>
          <p:cNvSpPr>
            <a:spLocks noGrp="1"/>
          </p:cNvSpPr>
          <p:nvPr>
            <p:ph type="sldNum" sz="quarter" idx="5"/>
          </p:nvPr>
        </p:nvSpPr>
        <p:spPr>
          <a:noFill/>
        </p:spPr>
        <p:txBody>
          <a:bodyPr/>
          <a:lstStyle/>
          <a:p>
            <a:fld id="{19328A3C-5F65-4CD5-BEEC-DA8087A75132}" type="slidenum">
              <a:rPr lang="en-US"/>
              <a:pPr/>
              <a:t>50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106500" name="Slide Number Placeholder 3"/>
          <p:cNvSpPr>
            <a:spLocks noGrp="1"/>
          </p:cNvSpPr>
          <p:nvPr>
            <p:ph type="sldNum" sz="quarter" idx="5"/>
          </p:nvPr>
        </p:nvSpPr>
        <p:spPr>
          <a:noFill/>
        </p:spPr>
        <p:txBody>
          <a:bodyPr/>
          <a:lstStyle/>
          <a:p>
            <a:fld id="{032F3D63-20D7-4779-86B8-041C4EE1014C}" type="slidenum">
              <a:rPr lang="en-US"/>
              <a:pPr/>
              <a:t>51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110596" name="Slide Number Placeholder 3"/>
          <p:cNvSpPr>
            <a:spLocks noGrp="1"/>
          </p:cNvSpPr>
          <p:nvPr>
            <p:ph type="sldNum" sz="quarter" idx="5"/>
          </p:nvPr>
        </p:nvSpPr>
        <p:spPr>
          <a:noFill/>
        </p:spPr>
        <p:txBody>
          <a:bodyPr/>
          <a:lstStyle/>
          <a:p>
            <a:fld id="{1742A3C9-2EE4-420B-93F4-AAC61E159D0F}" type="slidenum">
              <a:rPr lang="en-US"/>
              <a:pPr/>
              <a:t>52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111620" name="Slide Number Placeholder 3"/>
          <p:cNvSpPr>
            <a:spLocks noGrp="1"/>
          </p:cNvSpPr>
          <p:nvPr>
            <p:ph type="sldNum" sz="quarter" idx="5"/>
          </p:nvPr>
        </p:nvSpPr>
        <p:spPr>
          <a:noFill/>
        </p:spPr>
        <p:txBody>
          <a:bodyPr/>
          <a:lstStyle/>
          <a:p>
            <a:fld id="{DA56E90A-AA11-4A64-974B-F63A41CBDEDA}" type="slidenum">
              <a:rPr lang="en-US"/>
              <a:pPr/>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111620" name="Slide Number Placeholder 3"/>
          <p:cNvSpPr>
            <a:spLocks noGrp="1"/>
          </p:cNvSpPr>
          <p:nvPr>
            <p:ph type="sldNum" sz="quarter" idx="5"/>
          </p:nvPr>
        </p:nvSpPr>
        <p:spPr>
          <a:noFill/>
        </p:spPr>
        <p:txBody>
          <a:bodyPr/>
          <a:lstStyle/>
          <a:p>
            <a:fld id="{B218B455-8736-498A-9F7E-E77A1AA553AB}" type="slidenum">
              <a:rPr lang="en-US"/>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13666" name="Rectangle 2"/>
          <p:cNvSpPr>
            <a:spLocks noChangeArrowheads="1" noTextEdit="1"/>
          </p:cNvSpPr>
          <p:nvPr>
            <p:ph type="sldImg"/>
          </p:nvPr>
        </p:nvSpPr>
        <p:spPr>
          <a:xfrm>
            <a:off x="1143000" y="687388"/>
            <a:ext cx="4572000" cy="3429000"/>
          </a:xfrm>
          <a:solidFill>
            <a:srgbClr val="FFFFFF"/>
          </a:solidFill>
          <a:ln/>
        </p:spPr>
      </p:sp>
      <p:sp>
        <p:nvSpPr>
          <p:cNvPr id="113667" name="Rectangle 3"/>
          <p:cNvSpPr>
            <a:spLocks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n-US" b="1" noProof="1" smtClean="0">
                <a:solidFill>
                  <a:srgbClr val="221E1F"/>
                </a:solidFill>
                <a:ea typeface="ＭＳ Ｐゴシック" pitchFamily="34" charset="-128"/>
              </a:rPr>
              <a:t>Figure 10.4:</a:t>
            </a:r>
            <a:r>
              <a:rPr lang="en-US" noProof="1" smtClean="0">
                <a:solidFill>
                  <a:srgbClr val="221E1F"/>
                </a:solidFill>
                <a:ea typeface="ＭＳ Ｐゴシック" pitchFamily="34" charset="-128"/>
              </a:rPr>
              <a:t> Forests provide many important ecological and economic services (</a:t>
            </a:r>
            <a:r>
              <a:rPr lang="en-US" b="1" noProof="1" smtClean="0">
                <a:solidFill>
                  <a:srgbClr val="960057"/>
                </a:solidFill>
                <a:ea typeface="ＭＳ Ｐゴシック" pitchFamily="34" charset="-128"/>
              </a:rPr>
              <a:t>Concept 10-1a</a:t>
            </a:r>
            <a:r>
              <a:rPr lang="en-US" noProof="1" smtClean="0">
                <a:solidFill>
                  <a:srgbClr val="221E1F"/>
                </a:solidFill>
                <a:ea typeface="ＭＳ Ｐゴシック" pitchFamily="34" charset="-128"/>
              </a:rPr>
              <a:t>). </a:t>
            </a:r>
            <a:r>
              <a:rPr lang="en-US" b="1" noProof="1" smtClean="0">
                <a:solidFill>
                  <a:srgbClr val="221E1F"/>
                </a:solidFill>
                <a:ea typeface="ＭＳ Ｐゴシック" pitchFamily="34" charset="-128"/>
              </a:rPr>
              <a:t>Question: </a:t>
            </a:r>
            <a:r>
              <a:rPr lang="en-US" noProof="1" smtClean="0">
                <a:solidFill>
                  <a:srgbClr val="221E1F"/>
                </a:solidFill>
                <a:ea typeface="ＭＳ Ｐゴシック" pitchFamily="34" charset="-128"/>
              </a:rPr>
              <a:t>Which two ecological services and which two economic services do you think are the most important?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114692" name="Slide Number Placeholder 3"/>
          <p:cNvSpPr>
            <a:spLocks noGrp="1"/>
          </p:cNvSpPr>
          <p:nvPr>
            <p:ph type="sldNum" sz="quarter" idx="5"/>
          </p:nvPr>
        </p:nvSpPr>
        <p:spPr>
          <a:noFill/>
        </p:spPr>
        <p:txBody>
          <a:bodyPr/>
          <a:lstStyle/>
          <a:p>
            <a:fld id="{EDAFFEB7-D720-45A8-8C3D-6190AD3CE2D4}" type="slidenum">
              <a:rPr lang="en-US"/>
              <a:pPr/>
              <a:t>55</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lang="en-US" b="1" noProof="1" smtClean="0">
                <a:solidFill>
                  <a:srgbClr val="221E1F"/>
                </a:solidFill>
                <a:ea typeface="ＭＳ Ｐゴシック" pitchFamily="34" charset="-128"/>
              </a:rPr>
              <a:t>Figure 10.A:</a:t>
            </a:r>
            <a:r>
              <a:rPr lang="en-US" noProof="1" smtClean="0">
                <a:solidFill>
                  <a:srgbClr val="221E1F"/>
                </a:solidFill>
                <a:ea typeface="ＭＳ Ｐゴシック" pitchFamily="34" charset="-128"/>
              </a:rPr>
              <a:t> This chart shows estimates of the annual global economic values of some ecological services provided by forests compared to the raw materials they produce (in billions of dollars). (Data from Robert Costanza)</a:t>
            </a:r>
          </a:p>
        </p:txBody>
      </p:sp>
      <p:sp>
        <p:nvSpPr>
          <p:cNvPr id="115716" name="Slide Number Placeholder 3"/>
          <p:cNvSpPr>
            <a:spLocks noGrp="1"/>
          </p:cNvSpPr>
          <p:nvPr>
            <p:ph type="sldNum" sz="quarter" idx="5"/>
          </p:nvPr>
        </p:nvSpPr>
        <p:spPr>
          <a:noFill/>
        </p:spPr>
        <p:txBody>
          <a:bodyPr/>
          <a:lstStyle/>
          <a:p>
            <a:fld id="{D7A29396-71BC-414D-99F8-53330D44DA46}" type="slidenum">
              <a:rPr lang="en-US"/>
              <a:pPr/>
              <a:t>56</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117764" name="Slide Number Placeholder 3"/>
          <p:cNvSpPr>
            <a:spLocks noGrp="1"/>
          </p:cNvSpPr>
          <p:nvPr>
            <p:ph type="sldNum" sz="quarter" idx="5"/>
          </p:nvPr>
        </p:nvSpPr>
        <p:spPr>
          <a:noFill/>
        </p:spPr>
        <p:txBody>
          <a:bodyPr/>
          <a:lstStyle/>
          <a:p>
            <a:fld id="{F4DA2212-3396-40F3-B485-06EC436F8C87}" type="slidenum">
              <a:rPr lang="en-US"/>
              <a:pPr/>
              <a:t>57</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24930" name="Rectangle 2"/>
          <p:cNvSpPr>
            <a:spLocks noChangeArrowheads="1" noTextEdit="1"/>
          </p:cNvSpPr>
          <p:nvPr>
            <p:ph type="sldImg"/>
          </p:nvPr>
        </p:nvSpPr>
        <p:spPr>
          <a:xfrm>
            <a:off x="1143000" y="687388"/>
            <a:ext cx="4572000" cy="3429000"/>
          </a:xfrm>
          <a:solidFill>
            <a:srgbClr val="FFFFFF"/>
          </a:solidFill>
          <a:ln/>
        </p:spPr>
      </p:sp>
      <p:sp>
        <p:nvSpPr>
          <p:cNvPr id="124931" name="Rectangle 3"/>
          <p:cNvSpPr>
            <a:spLocks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n-US" b="1" noProof="1" smtClean="0">
                <a:solidFill>
                  <a:srgbClr val="221E1F"/>
                </a:solidFill>
                <a:ea typeface="ＭＳ Ｐゴシック" pitchFamily="34" charset="-128"/>
              </a:rPr>
              <a:t>Figure 10.6:</a:t>
            </a:r>
            <a:r>
              <a:rPr lang="en-US" noProof="1" smtClean="0">
                <a:solidFill>
                  <a:srgbClr val="221E1F"/>
                </a:solidFill>
                <a:ea typeface="ＭＳ Ｐゴシック" pitchFamily="34" charset="-128"/>
              </a:rPr>
              <a:t> This diagram illustrates the three major tree harvesting methods. </a:t>
            </a:r>
            <a:r>
              <a:rPr lang="en-US" b="1" noProof="1" smtClean="0">
                <a:solidFill>
                  <a:srgbClr val="221E1F"/>
                </a:solidFill>
                <a:ea typeface="ＭＳ Ｐゴシック" pitchFamily="34" charset="-128"/>
              </a:rPr>
              <a:t>Question: </a:t>
            </a:r>
            <a:r>
              <a:rPr lang="en-US" noProof="1" smtClean="0">
                <a:solidFill>
                  <a:srgbClr val="221E1F"/>
                </a:solidFill>
                <a:ea typeface="ＭＳ Ｐゴシック" pitchFamily="34" charset="-128"/>
              </a:rPr>
              <a:t>If you were cutting trees in a forest you owned, which method would you choose and why?</a:t>
            </a:r>
            <a:endParaRPr lang="en-US" noProof="1" smtClean="0">
              <a:solidFill>
                <a:srgbClr val="000000"/>
              </a:solidFill>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25954" name="Rectangle 2"/>
          <p:cNvSpPr>
            <a:spLocks noChangeArrowheads="1" noTextEdit="1"/>
          </p:cNvSpPr>
          <p:nvPr>
            <p:ph type="sldImg"/>
          </p:nvPr>
        </p:nvSpPr>
        <p:spPr>
          <a:xfrm>
            <a:off x="1143000" y="687388"/>
            <a:ext cx="4572000" cy="3429000"/>
          </a:xfrm>
          <a:solidFill>
            <a:srgbClr val="FFFFFF"/>
          </a:solidFill>
          <a:ln/>
        </p:spPr>
      </p:sp>
      <p:sp>
        <p:nvSpPr>
          <p:cNvPr id="125955" name="Rectangle 3"/>
          <p:cNvSpPr>
            <a:spLocks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n-US" b="1" noProof="1" smtClean="0">
                <a:solidFill>
                  <a:srgbClr val="221E1F"/>
                </a:solidFill>
                <a:ea typeface="ＭＳ Ｐゴシック" pitchFamily="34" charset="-128"/>
              </a:rPr>
              <a:t>Figure 10.6:</a:t>
            </a:r>
            <a:r>
              <a:rPr lang="en-US" noProof="1" smtClean="0">
                <a:solidFill>
                  <a:srgbClr val="221E1F"/>
                </a:solidFill>
                <a:ea typeface="ＭＳ Ｐゴシック" pitchFamily="34" charset="-128"/>
              </a:rPr>
              <a:t> This diagram illustrates the three major tree harvesting methods. </a:t>
            </a:r>
            <a:r>
              <a:rPr lang="en-US" b="1" noProof="1" smtClean="0">
                <a:solidFill>
                  <a:srgbClr val="221E1F"/>
                </a:solidFill>
                <a:ea typeface="ＭＳ Ｐゴシック" pitchFamily="34" charset="-128"/>
              </a:rPr>
              <a:t>Question: </a:t>
            </a:r>
            <a:r>
              <a:rPr lang="en-US" noProof="1" smtClean="0">
                <a:solidFill>
                  <a:srgbClr val="221E1F"/>
                </a:solidFill>
                <a:ea typeface="ＭＳ Ｐゴシック" pitchFamily="34" charset="-128"/>
              </a:rPr>
              <a:t>If you were cutting trees in a forest you owned, which method would you choose and why?</a:t>
            </a:r>
            <a:endParaRPr lang="en-US" noProof="1" smtClean="0">
              <a:solidFill>
                <a:srgbClr val="000000"/>
              </a:solidFill>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26978" name="Rectangle 2"/>
          <p:cNvSpPr>
            <a:spLocks noChangeArrowheads="1" noTextEdit="1"/>
          </p:cNvSpPr>
          <p:nvPr>
            <p:ph type="sldImg"/>
          </p:nvPr>
        </p:nvSpPr>
        <p:spPr>
          <a:xfrm>
            <a:off x="1143000" y="687388"/>
            <a:ext cx="4572000" cy="3429000"/>
          </a:xfrm>
          <a:solidFill>
            <a:srgbClr val="FFFFFF"/>
          </a:solidFill>
          <a:ln/>
        </p:spPr>
      </p:sp>
      <p:sp>
        <p:nvSpPr>
          <p:cNvPr id="126979" name="Rectangle 3"/>
          <p:cNvSpPr>
            <a:spLocks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n-US" b="1" noProof="1" smtClean="0">
                <a:solidFill>
                  <a:srgbClr val="221E1F"/>
                </a:solidFill>
                <a:ea typeface="ＭＳ Ｐゴシック" pitchFamily="34" charset="-128"/>
              </a:rPr>
              <a:t>Figure 10.6:</a:t>
            </a:r>
            <a:r>
              <a:rPr lang="en-US" noProof="1" smtClean="0">
                <a:solidFill>
                  <a:srgbClr val="221E1F"/>
                </a:solidFill>
                <a:ea typeface="ＭＳ Ｐゴシック" pitchFamily="34" charset="-128"/>
              </a:rPr>
              <a:t> This diagram illustrates the three major tree harvesting methods. </a:t>
            </a:r>
            <a:r>
              <a:rPr lang="en-US" b="1" noProof="1" smtClean="0">
                <a:solidFill>
                  <a:srgbClr val="221E1F"/>
                </a:solidFill>
                <a:ea typeface="ＭＳ Ｐゴシック" pitchFamily="34" charset="-128"/>
              </a:rPr>
              <a:t>Question: </a:t>
            </a:r>
            <a:r>
              <a:rPr lang="en-US" noProof="1" smtClean="0">
                <a:solidFill>
                  <a:srgbClr val="221E1F"/>
                </a:solidFill>
                <a:ea typeface="ＭＳ Ｐゴシック" pitchFamily="34" charset="-128"/>
              </a:rPr>
              <a:t>If you were cutting trees in a forest you owned, which method would you choose and why?</a:t>
            </a:r>
            <a:endParaRPr lang="en-US" noProof="1" smtClean="0">
              <a:solidFill>
                <a:srgbClr val="000000"/>
              </a:solidFill>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r>
              <a:rPr lang="en-US" b="1" noProof="1" smtClean="0">
                <a:solidFill>
                  <a:srgbClr val="221E1F"/>
                </a:solidFill>
                <a:ea typeface="ＭＳ Ｐゴシック" pitchFamily="34" charset="-128"/>
              </a:rPr>
              <a:t>Figure 10.8:</a:t>
            </a:r>
            <a:r>
              <a:rPr lang="en-US" noProof="1" smtClean="0">
                <a:solidFill>
                  <a:srgbClr val="221E1F"/>
                </a:solidFill>
                <a:ea typeface="ＭＳ Ｐゴシック" pitchFamily="34" charset="-128"/>
              </a:rPr>
              <a:t> Clear-cutting forests has advantages and disadvantages. </a:t>
            </a:r>
            <a:r>
              <a:rPr lang="en-US" b="1" noProof="1" smtClean="0">
                <a:solidFill>
                  <a:srgbClr val="221E1F"/>
                </a:solidFill>
                <a:ea typeface="ＭＳ Ｐゴシック" pitchFamily="34" charset="-128"/>
              </a:rPr>
              <a:t>Questions: </a:t>
            </a:r>
            <a:r>
              <a:rPr lang="en-US" noProof="1" smtClean="0">
                <a:solidFill>
                  <a:srgbClr val="221E1F"/>
                </a:solidFill>
                <a:ea typeface="ＭＳ Ｐゴシック" pitchFamily="34" charset="-128"/>
              </a:rPr>
              <a:t>Which single advantage and which single disadvantage do you think are the most important? Why?</a:t>
            </a:r>
          </a:p>
        </p:txBody>
      </p:sp>
      <p:sp>
        <p:nvSpPr>
          <p:cNvPr id="130052" name="Slide Number Placeholder 3"/>
          <p:cNvSpPr>
            <a:spLocks noGrp="1"/>
          </p:cNvSpPr>
          <p:nvPr>
            <p:ph type="sldNum" sz="quarter" idx="5"/>
          </p:nvPr>
        </p:nvSpPr>
        <p:spPr>
          <a:noFill/>
        </p:spPr>
        <p:txBody>
          <a:bodyPr/>
          <a:lstStyle/>
          <a:p>
            <a:fld id="{4E772129-6568-4486-A63C-46B7C6D905EA}" type="slidenum">
              <a:rPr lang="en-US"/>
              <a:pPr/>
              <a:t>61</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132100" name="Slide Number Placeholder 3"/>
          <p:cNvSpPr>
            <a:spLocks noGrp="1"/>
          </p:cNvSpPr>
          <p:nvPr>
            <p:ph type="sldNum" sz="quarter" idx="5"/>
          </p:nvPr>
        </p:nvSpPr>
        <p:spPr>
          <a:noFill/>
        </p:spPr>
        <p:txBody>
          <a:bodyPr/>
          <a:lstStyle/>
          <a:p>
            <a:fld id="{AAD896F6-F5CA-4378-A7E6-558F0D3D8EE8}" type="slidenum">
              <a:rPr lang="en-US"/>
              <a:pPr/>
              <a:t>62</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135172" name="Slide Number Placeholder 3"/>
          <p:cNvSpPr>
            <a:spLocks noGrp="1"/>
          </p:cNvSpPr>
          <p:nvPr>
            <p:ph type="sldNum" sz="quarter" idx="5"/>
          </p:nvPr>
        </p:nvSpPr>
        <p:spPr>
          <a:noFill/>
        </p:spPr>
        <p:txBody>
          <a:bodyPr/>
          <a:lstStyle/>
          <a:p>
            <a:fld id="{917849DB-979A-4234-803E-09CEF4382820}" type="slidenum">
              <a:rPr lang="en-US"/>
              <a:pPr/>
              <a:t>63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117764" name="Slide Number Placeholder 3"/>
          <p:cNvSpPr>
            <a:spLocks noGrp="1"/>
          </p:cNvSpPr>
          <p:nvPr>
            <p:ph type="sldNum" sz="quarter" idx="5"/>
          </p:nvPr>
        </p:nvSpPr>
        <p:spPr>
          <a:noFill/>
        </p:spPr>
        <p:txBody>
          <a:bodyPr/>
          <a:lstStyle/>
          <a:p>
            <a:fld id="{A88C8DE2-AA70-40B5-B754-EA6CC369DB56}" type="slidenum">
              <a:rPr lang="en-US"/>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142340" name="Slide Number Placeholder 3"/>
          <p:cNvSpPr>
            <a:spLocks noGrp="1"/>
          </p:cNvSpPr>
          <p:nvPr>
            <p:ph type="sldNum" sz="quarter" idx="5"/>
          </p:nvPr>
        </p:nvSpPr>
        <p:spPr>
          <a:noFill/>
        </p:spPr>
        <p:txBody>
          <a:bodyPr/>
          <a:lstStyle/>
          <a:p>
            <a:fld id="{7B2B46F8-D922-4A21-95BE-83C81B054E56}" type="slidenum">
              <a:rPr lang="en-US"/>
              <a:pPr/>
              <a:t>64</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45410" name="Rectangle 2"/>
          <p:cNvSpPr>
            <a:spLocks noChangeArrowheads="1" noTextEdit="1"/>
          </p:cNvSpPr>
          <p:nvPr>
            <p:ph type="sldImg"/>
          </p:nvPr>
        </p:nvSpPr>
        <p:spPr>
          <a:xfrm>
            <a:off x="1143000" y="687388"/>
            <a:ext cx="4572000" cy="3429000"/>
          </a:xfrm>
          <a:solidFill>
            <a:srgbClr val="FFFFFF"/>
          </a:solidFill>
          <a:ln/>
        </p:spPr>
      </p:sp>
      <p:sp>
        <p:nvSpPr>
          <p:cNvPr id="145411" name="Rectangle 3"/>
          <p:cNvSpPr>
            <a:spLocks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endParaRPr lang="el-GR" smtClean="0">
              <a:solidFill>
                <a:srgbClr val="000000"/>
              </a:solidFill>
              <a:ea typeface="ＭＳ Ｐゴシック"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r>
              <a:rPr lang="en-US" b="1" noProof="1" smtClean="0">
                <a:solidFill>
                  <a:srgbClr val="000000"/>
                </a:solidFill>
                <a:ea typeface="ＭＳ Ｐゴシック" pitchFamily="34" charset="-128"/>
              </a:rPr>
              <a:t>Figure 10.16:</a:t>
            </a:r>
            <a:r>
              <a:rPr lang="en-US" noProof="1" smtClean="0">
                <a:solidFill>
                  <a:srgbClr val="000000"/>
                </a:solidFill>
                <a:ea typeface="ＭＳ Ｐゴシック" pitchFamily="34" charset="-128"/>
              </a:rPr>
              <a:t> There are a number of ways to grow and harvest trees more sustainably (</a:t>
            </a:r>
            <a:r>
              <a:rPr lang="en-US" b="1" noProof="1" smtClean="0">
                <a:solidFill>
                  <a:srgbClr val="8D008D"/>
                </a:solidFill>
                <a:ea typeface="ＭＳ Ｐゴシック" pitchFamily="34" charset="-128"/>
              </a:rPr>
              <a:t>Concept 10-2</a:t>
            </a:r>
            <a:r>
              <a:rPr lang="en-US" noProof="1" smtClean="0">
                <a:solidFill>
                  <a:srgbClr val="000000"/>
                </a:solidFill>
                <a:ea typeface="ＭＳ Ｐゴシック" pitchFamily="34" charset="-128"/>
              </a:rPr>
              <a:t>). </a:t>
            </a:r>
            <a:r>
              <a:rPr lang="en-US" b="1" noProof="1" smtClean="0">
                <a:solidFill>
                  <a:srgbClr val="000000"/>
                </a:solidFill>
                <a:ea typeface="ＭＳ Ｐゴシック" pitchFamily="34" charset="-128"/>
              </a:rPr>
              <a:t>Questions: </a:t>
            </a:r>
            <a:r>
              <a:rPr lang="en-US" noProof="1" smtClean="0">
                <a:solidFill>
                  <a:srgbClr val="000000"/>
                </a:solidFill>
                <a:ea typeface="ＭＳ Ｐゴシック" pitchFamily="34" charset="-128"/>
              </a:rPr>
              <a:t>Which three of these methods of more sustainable forestry do you think are the most important? Why?</a:t>
            </a:r>
          </a:p>
        </p:txBody>
      </p:sp>
      <p:sp>
        <p:nvSpPr>
          <p:cNvPr id="148484" name="Slide Number Placeholder 3"/>
          <p:cNvSpPr>
            <a:spLocks noGrp="1"/>
          </p:cNvSpPr>
          <p:nvPr>
            <p:ph type="sldNum" sz="quarter" idx="5"/>
          </p:nvPr>
        </p:nvSpPr>
        <p:spPr>
          <a:noFill/>
        </p:spPr>
        <p:txBody>
          <a:bodyPr/>
          <a:lstStyle/>
          <a:p>
            <a:fld id="{2069417D-62E6-4E54-83AD-F27D4F994CF9}" type="slidenum">
              <a:rPr lang="en-US"/>
              <a:pPr/>
              <a:t>66</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149508" name="Slide Number Placeholder 3"/>
          <p:cNvSpPr>
            <a:spLocks noGrp="1"/>
          </p:cNvSpPr>
          <p:nvPr>
            <p:ph type="sldNum" sz="quarter" idx="5"/>
          </p:nvPr>
        </p:nvSpPr>
        <p:spPr>
          <a:noFill/>
        </p:spPr>
        <p:txBody>
          <a:bodyPr/>
          <a:lstStyle/>
          <a:p>
            <a:fld id="{7C92AF40-9EC1-4424-A8E9-2A689C7AF5B9}" type="slidenum">
              <a:rPr lang="en-US"/>
              <a:pPr/>
              <a:t>67</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150532" name="Slide Number Placeholder 3"/>
          <p:cNvSpPr>
            <a:spLocks noGrp="1"/>
          </p:cNvSpPr>
          <p:nvPr>
            <p:ph type="sldNum" sz="quarter" idx="5"/>
          </p:nvPr>
        </p:nvSpPr>
        <p:spPr>
          <a:noFill/>
        </p:spPr>
        <p:txBody>
          <a:bodyPr/>
          <a:lstStyle/>
          <a:p>
            <a:fld id="{FEA49862-D112-4C5D-A637-85789DD24B8F}" type="slidenum">
              <a:rPr lang="en-US"/>
              <a:pPr/>
              <a:t>68</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151556" name="Slide Number Placeholder 3"/>
          <p:cNvSpPr>
            <a:spLocks noGrp="1"/>
          </p:cNvSpPr>
          <p:nvPr>
            <p:ph type="sldNum" sz="quarter" idx="5"/>
          </p:nvPr>
        </p:nvSpPr>
        <p:spPr>
          <a:noFill/>
        </p:spPr>
        <p:txBody>
          <a:bodyPr/>
          <a:lstStyle/>
          <a:p>
            <a:fld id="{D9D71FB5-5F1B-4C40-8B19-E962C863C8B3}" type="slidenum">
              <a:rPr lang="en-US"/>
              <a:pPr/>
              <a:t>69</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155652" name="Slide Number Placeholder 3"/>
          <p:cNvSpPr>
            <a:spLocks noGrp="1"/>
          </p:cNvSpPr>
          <p:nvPr>
            <p:ph type="sldNum" sz="quarter" idx="5"/>
          </p:nvPr>
        </p:nvSpPr>
        <p:spPr>
          <a:noFill/>
        </p:spPr>
        <p:txBody>
          <a:bodyPr/>
          <a:lstStyle/>
          <a:p>
            <a:fld id="{13DFDAC4-7A7A-48DC-9F3C-9389CED5FFF1}" type="slidenum">
              <a:rPr lang="en-US"/>
              <a:pPr/>
              <a:t>70</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57698" name="Rectangle 2"/>
          <p:cNvSpPr>
            <a:spLocks noChangeArrowheads="1" noTextEdit="1"/>
          </p:cNvSpPr>
          <p:nvPr>
            <p:ph type="sldImg"/>
          </p:nvPr>
        </p:nvSpPr>
        <p:spPr>
          <a:xfrm>
            <a:off x="1143000" y="687388"/>
            <a:ext cx="4572000" cy="3429000"/>
          </a:xfrm>
          <a:solidFill>
            <a:srgbClr val="FFFFFF"/>
          </a:solidFill>
          <a:ln/>
        </p:spPr>
      </p:sp>
      <p:sp>
        <p:nvSpPr>
          <p:cNvPr id="157699" name="Rectangle 3"/>
          <p:cNvSpPr>
            <a:spLocks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n-US" b="1" noProof="1" smtClean="0">
                <a:solidFill>
                  <a:srgbClr val="000000"/>
                </a:solidFill>
                <a:ea typeface="ＭＳ Ｐゴシック" pitchFamily="34" charset="-128"/>
              </a:rPr>
              <a:t>Figure 10.19:</a:t>
            </a:r>
            <a:r>
              <a:rPr lang="en-US" noProof="1" smtClean="0">
                <a:solidFill>
                  <a:srgbClr val="000000"/>
                </a:solidFill>
                <a:ea typeface="ＭＳ Ｐゴシック" pitchFamily="34" charset="-128"/>
              </a:rPr>
              <a:t> These are some effective ways to protect tropical forests and to use them more sustainably (</a:t>
            </a:r>
            <a:r>
              <a:rPr lang="en-US" b="1" noProof="1" smtClean="0">
                <a:solidFill>
                  <a:srgbClr val="8D008D"/>
                </a:solidFill>
                <a:ea typeface="ＭＳ Ｐゴシック" pitchFamily="34" charset="-128"/>
              </a:rPr>
              <a:t>Concept 10-2</a:t>
            </a:r>
            <a:r>
              <a:rPr lang="en-US" noProof="1" smtClean="0">
                <a:solidFill>
                  <a:srgbClr val="000000"/>
                </a:solidFill>
                <a:ea typeface="ＭＳ Ｐゴシック" pitchFamily="34" charset="-128"/>
              </a:rPr>
              <a:t>). </a:t>
            </a:r>
            <a:r>
              <a:rPr lang="en-US" b="1" noProof="1" smtClean="0">
                <a:solidFill>
                  <a:srgbClr val="000000"/>
                </a:solidFill>
                <a:ea typeface="ＭＳ Ｐゴシック" pitchFamily="34" charset="-128"/>
              </a:rPr>
              <a:t>Questions: </a:t>
            </a:r>
            <a:r>
              <a:rPr lang="en-US" noProof="1" smtClean="0">
                <a:solidFill>
                  <a:srgbClr val="000000"/>
                </a:solidFill>
                <a:ea typeface="ＭＳ Ｐゴシック" pitchFamily="34" charset="-128"/>
              </a:rPr>
              <a:t>Which three of these solutions do you think are the most important? Why?</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159748" name="Slide Number Placeholder 3"/>
          <p:cNvSpPr>
            <a:spLocks noGrp="1"/>
          </p:cNvSpPr>
          <p:nvPr>
            <p:ph type="sldNum" sz="quarter" idx="5"/>
          </p:nvPr>
        </p:nvSpPr>
        <p:spPr>
          <a:noFill/>
        </p:spPr>
        <p:txBody>
          <a:bodyPr/>
          <a:lstStyle/>
          <a:p>
            <a:fld id="{699952C1-B641-4A7F-AAC2-1D600506BCE5}" type="slidenum">
              <a:rPr lang="en-US"/>
              <a:pPr/>
              <a:t>72</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160772" name="Slide Number Placeholder 3"/>
          <p:cNvSpPr>
            <a:spLocks noGrp="1"/>
          </p:cNvSpPr>
          <p:nvPr>
            <p:ph type="sldNum" sz="quarter" idx="5"/>
          </p:nvPr>
        </p:nvSpPr>
        <p:spPr>
          <a:noFill/>
        </p:spPr>
        <p:txBody>
          <a:bodyPr/>
          <a:lstStyle/>
          <a:p>
            <a:fld id="{E2E90EA6-4E74-435E-BA8B-F0A28D864913}" type="slidenum">
              <a:rPr lang="en-US"/>
              <a:pPr/>
              <a:t>74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118788" name="Slide Number Placeholder 3"/>
          <p:cNvSpPr>
            <a:spLocks noGrp="1"/>
          </p:cNvSpPr>
          <p:nvPr>
            <p:ph type="sldNum" sz="quarter" idx="5"/>
          </p:nvPr>
        </p:nvSpPr>
        <p:spPr>
          <a:noFill/>
        </p:spPr>
        <p:txBody>
          <a:bodyPr/>
          <a:lstStyle/>
          <a:p>
            <a:fld id="{FCCC1551-00E0-49B6-B4FD-E0B5BCDADE96}" type="slidenum">
              <a:rPr lang="en-US"/>
              <a:pPr/>
              <a:t>8</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165892" name="Slide Number Placeholder 3"/>
          <p:cNvSpPr>
            <a:spLocks noGrp="1"/>
          </p:cNvSpPr>
          <p:nvPr>
            <p:ph type="sldNum" sz="quarter" idx="5"/>
          </p:nvPr>
        </p:nvSpPr>
        <p:spPr>
          <a:noFill/>
        </p:spPr>
        <p:txBody>
          <a:bodyPr/>
          <a:lstStyle/>
          <a:p>
            <a:fld id="{5173FF3A-D49C-454A-9332-69BC5F3B2817}" type="slidenum">
              <a:rPr lang="en-US"/>
              <a:pPr/>
              <a:t>75</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168964" name="Slide Number Placeholder 3"/>
          <p:cNvSpPr>
            <a:spLocks noGrp="1"/>
          </p:cNvSpPr>
          <p:nvPr>
            <p:ph type="sldNum" sz="quarter" idx="5"/>
          </p:nvPr>
        </p:nvSpPr>
        <p:spPr>
          <a:noFill/>
        </p:spPr>
        <p:txBody>
          <a:bodyPr/>
          <a:lstStyle/>
          <a:p>
            <a:fld id="{7B1445AD-EBD9-4921-B6D4-3A2BB9E2E0B6}" type="slidenum">
              <a:rPr lang="en-US"/>
              <a:pPr/>
              <a:t>76</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r>
              <a:rPr lang="en-US" b="1" noProof="1" smtClean="0">
                <a:solidFill>
                  <a:srgbClr val="000000"/>
                </a:solidFill>
                <a:ea typeface="ＭＳ Ｐゴシック" pitchFamily="34" charset="-128"/>
              </a:rPr>
              <a:t>Figure 10.24:</a:t>
            </a:r>
            <a:r>
              <a:rPr lang="en-US" noProof="1" smtClean="0">
                <a:solidFill>
                  <a:srgbClr val="000000"/>
                </a:solidFill>
                <a:ea typeface="ＭＳ Ｐゴシック" pitchFamily="34" charset="-128"/>
              </a:rPr>
              <a:t> These are ten suggestions for sustaining and expanding the national park system in the United States. </a:t>
            </a:r>
            <a:r>
              <a:rPr lang="en-US" b="1" noProof="1" smtClean="0">
                <a:solidFill>
                  <a:srgbClr val="000000"/>
                </a:solidFill>
                <a:ea typeface="ＭＳ Ｐゴシック" pitchFamily="34" charset="-128"/>
              </a:rPr>
              <a:t>Questions: </a:t>
            </a:r>
            <a:r>
              <a:rPr lang="en-US" noProof="1" smtClean="0">
                <a:solidFill>
                  <a:srgbClr val="000000"/>
                </a:solidFill>
                <a:ea typeface="ＭＳ Ｐゴシック" pitchFamily="34" charset="-128"/>
              </a:rPr>
              <a:t>Which two of these proposals do you think are the most important? Why? (Data from Wilderness Society and National Parks and Conservation Association)</a:t>
            </a:r>
          </a:p>
        </p:txBody>
      </p:sp>
      <p:sp>
        <p:nvSpPr>
          <p:cNvPr id="172036" name="Slide Number Placeholder 3"/>
          <p:cNvSpPr>
            <a:spLocks noGrp="1"/>
          </p:cNvSpPr>
          <p:nvPr>
            <p:ph type="sldNum" sz="quarter" idx="5"/>
          </p:nvPr>
        </p:nvSpPr>
        <p:spPr>
          <a:noFill/>
        </p:spPr>
        <p:txBody>
          <a:bodyPr/>
          <a:lstStyle/>
          <a:p>
            <a:fld id="{0572BE72-77BD-49A9-8724-7AE66E8AAAB2}" type="slidenum">
              <a:rPr lang="en-US"/>
              <a:pPr/>
              <a:t>77</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177156" name="Slide Number Placeholder 3"/>
          <p:cNvSpPr>
            <a:spLocks noGrp="1"/>
          </p:cNvSpPr>
          <p:nvPr>
            <p:ph type="sldNum" sz="quarter" idx="5"/>
          </p:nvPr>
        </p:nvSpPr>
        <p:spPr>
          <a:noFill/>
        </p:spPr>
        <p:txBody>
          <a:bodyPr/>
          <a:lstStyle/>
          <a:p>
            <a:fld id="{0748059D-07E8-4D97-A793-3CFBB42E3492}" type="slidenum">
              <a:rPr lang="en-US"/>
              <a:pPr/>
              <a:t>78</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182276" name="Slide Number Placeholder 3"/>
          <p:cNvSpPr>
            <a:spLocks noGrp="1"/>
          </p:cNvSpPr>
          <p:nvPr>
            <p:ph type="sldNum" sz="quarter" idx="5"/>
          </p:nvPr>
        </p:nvSpPr>
        <p:spPr>
          <a:noFill/>
        </p:spPr>
        <p:txBody>
          <a:bodyPr/>
          <a:lstStyle/>
          <a:p>
            <a:fld id="{132521B0-53A8-4F56-9D0F-F7ACBCA6852C}" type="slidenum">
              <a:rPr lang="en-US"/>
              <a:pPr/>
              <a:t>79</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185348" name="Slide Number Placeholder 3"/>
          <p:cNvSpPr>
            <a:spLocks noGrp="1"/>
          </p:cNvSpPr>
          <p:nvPr>
            <p:ph type="sldNum" sz="quarter" idx="5"/>
          </p:nvPr>
        </p:nvSpPr>
        <p:spPr>
          <a:noFill/>
        </p:spPr>
        <p:txBody>
          <a:bodyPr/>
          <a:lstStyle/>
          <a:p>
            <a:fld id="{9EBADCF7-F00E-454F-861E-767424E96D20}" type="slidenum">
              <a:rPr lang="en-US"/>
              <a:pPr/>
              <a:t>80</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p:spPr>
        <p:txBody>
          <a:bodyPr/>
          <a:lstStyle/>
          <a:p>
            <a:r>
              <a:rPr lang="en-US" b="1" noProof="1" smtClean="0">
                <a:solidFill>
                  <a:srgbClr val="CD0000"/>
                </a:solidFill>
                <a:ea typeface="ＭＳ Ｐゴシック" pitchFamily="34" charset="-128"/>
              </a:rPr>
              <a:t>Figure 10.27:</a:t>
            </a:r>
            <a:r>
              <a:rPr lang="en-US" noProof="1" smtClean="0">
                <a:solidFill>
                  <a:srgbClr val="CD0000"/>
                </a:solidFill>
                <a:ea typeface="ＭＳ Ｐゴシック" pitchFamily="34" charset="-128"/>
              </a:rPr>
              <a:t> </a:t>
            </a:r>
            <a:r>
              <a:rPr lang="en-US" b="1" smtClean="0">
                <a:solidFill>
                  <a:srgbClr val="CD0000"/>
                </a:solidFill>
                <a:ea typeface="ＭＳ Ｐゴシック" pitchFamily="34" charset="-128"/>
              </a:rPr>
              <a:t>E</a:t>
            </a:r>
            <a:r>
              <a:rPr lang="en-US" b="1" noProof="1" smtClean="0">
                <a:solidFill>
                  <a:srgbClr val="CD0000"/>
                </a:solidFill>
                <a:ea typeface="ＭＳ Ｐゴシック" pitchFamily="34" charset="-128"/>
              </a:rPr>
              <a:t>ndangered natural capital. </a:t>
            </a:r>
          </a:p>
          <a:p>
            <a:r>
              <a:rPr lang="en-US" noProof="1" smtClean="0">
                <a:solidFill>
                  <a:srgbClr val="000000"/>
                </a:solidFill>
                <a:ea typeface="ＭＳ Ｐゴシック" pitchFamily="34" charset="-128"/>
              </a:rPr>
              <a:t>This map shows 34 biodiversity hotspots identified by ecologists as important and endangered centers of terrestrial biodiversity that contain a large number of species found nowhere else. Identifying and saving these critical habitats requires a vital emergency response (</a:t>
            </a:r>
            <a:r>
              <a:rPr lang="en-US" b="1" noProof="1" smtClean="0">
                <a:solidFill>
                  <a:srgbClr val="8D008D"/>
                </a:solidFill>
                <a:ea typeface="ＭＳ Ｐゴシック" pitchFamily="34" charset="-128"/>
              </a:rPr>
              <a:t>Concept 10-5</a:t>
            </a:r>
            <a:r>
              <a:rPr lang="en-US" noProof="1" smtClean="0">
                <a:solidFill>
                  <a:srgbClr val="000000"/>
                </a:solidFill>
                <a:ea typeface="ＭＳ Ｐゴシック" pitchFamily="34" charset="-128"/>
              </a:rPr>
              <a:t>). Compare these areas with those on the global map of the human ecological footprint, as shown in Figure 7, p. S38, in Supplement 8. According to the IUCN, the average proportion of biodiversity hotspot areas truly protected with funding and enforcement is only 5%. </a:t>
            </a:r>
            <a:r>
              <a:rPr lang="en-US" i="1" noProof="1" smtClean="0">
                <a:solidFill>
                  <a:srgbClr val="000000"/>
                </a:solidFill>
                <a:ea typeface="ＭＳ Ｐゴシック" pitchFamily="34" charset="-128"/>
              </a:rPr>
              <a:t>See an animation based on this figure at </a:t>
            </a:r>
            <a:r>
              <a:rPr lang="en-US" noProof="1" smtClean="0">
                <a:solidFill>
                  <a:srgbClr val="000000"/>
                </a:solidFill>
                <a:ea typeface="ＭＳ Ｐゴシック" pitchFamily="34" charset="-128"/>
              </a:rPr>
              <a:t>CengageNOW. </a:t>
            </a:r>
            <a:r>
              <a:rPr lang="en-US" b="1" noProof="1" smtClean="0">
                <a:solidFill>
                  <a:srgbClr val="000000"/>
                </a:solidFill>
                <a:ea typeface="ＭＳ Ｐゴシック" pitchFamily="34" charset="-128"/>
              </a:rPr>
              <a:t>Questions: </a:t>
            </a:r>
            <a:r>
              <a:rPr lang="en-US" noProof="1" smtClean="0">
                <a:solidFill>
                  <a:srgbClr val="000000"/>
                </a:solidFill>
                <a:ea typeface="ＭＳ Ｐゴシック" pitchFamily="34" charset="-128"/>
              </a:rPr>
              <a:t>Are any of these hotspots near where you live? Is there a smaller, localized hotspot in the area where you live? (Data from Center for Applied Biodiversity Science at Conservation International)</a:t>
            </a:r>
          </a:p>
        </p:txBody>
      </p:sp>
      <p:sp>
        <p:nvSpPr>
          <p:cNvPr id="186372" name="Slide Number Placeholder 3"/>
          <p:cNvSpPr>
            <a:spLocks noGrp="1"/>
          </p:cNvSpPr>
          <p:nvPr>
            <p:ph type="sldNum" sz="quarter" idx="5"/>
          </p:nvPr>
        </p:nvSpPr>
        <p:spPr>
          <a:noFill/>
        </p:spPr>
        <p:txBody>
          <a:bodyPr/>
          <a:lstStyle/>
          <a:p>
            <a:fld id="{BF634933-DB44-4992-84BD-B6B9152173F5}" type="slidenum">
              <a:rPr lang="en-US"/>
              <a:pPr/>
              <a:t>81</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r>
              <a:rPr lang="en-US" b="1" noProof="1" smtClean="0">
                <a:solidFill>
                  <a:srgbClr val="00FF00"/>
                </a:solidFill>
                <a:ea typeface="ＭＳ Ｐゴシック" pitchFamily="34" charset="-128"/>
              </a:rPr>
              <a:t>Figure 10.28:</a:t>
            </a:r>
            <a:r>
              <a:rPr lang="en-US" noProof="1" smtClean="0">
                <a:solidFill>
                  <a:srgbClr val="00FF00"/>
                </a:solidFill>
                <a:ea typeface="ＭＳ Ｐゴシック" pitchFamily="34" charset="-128"/>
              </a:rPr>
              <a:t> </a:t>
            </a:r>
            <a:r>
              <a:rPr lang="en-US" b="1" smtClean="0">
                <a:solidFill>
                  <a:srgbClr val="00FF00"/>
                </a:solidFill>
                <a:ea typeface="ＭＳ Ｐゴシック" pitchFamily="34" charset="-128"/>
              </a:rPr>
              <a:t>I</a:t>
            </a:r>
            <a:r>
              <a:rPr lang="en-US" b="1" noProof="1" smtClean="0">
                <a:solidFill>
                  <a:srgbClr val="00FF00"/>
                </a:solidFill>
                <a:ea typeface="ＭＳ Ｐゴシック" pitchFamily="34" charset="-128"/>
              </a:rPr>
              <a:t>ndividuals matter. </a:t>
            </a:r>
          </a:p>
          <a:p>
            <a:r>
              <a:rPr lang="en-US" noProof="1" smtClean="0">
                <a:solidFill>
                  <a:srgbClr val="000000"/>
                </a:solidFill>
                <a:ea typeface="ＭＳ Ｐゴシック" pitchFamily="34" charset="-128"/>
              </a:rPr>
              <a:t>These are some ways in which you can help to sustain terrestrial biodiversity. </a:t>
            </a:r>
            <a:r>
              <a:rPr lang="en-US" b="1" noProof="1" smtClean="0">
                <a:solidFill>
                  <a:srgbClr val="000000"/>
                </a:solidFill>
                <a:ea typeface="ＭＳ Ｐゴシック" pitchFamily="34" charset="-128"/>
              </a:rPr>
              <a:t>Questions: </a:t>
            </a:r>
            <a:r>
              <a:rPr lang="en-US" noProof="1" smtClean="0">
                <a:solidFill>
                  <a:srgbClr val="000000"/>
                </a:solidFill>
                <a:ea typeface="ＭＳ Ｐゴシック" pitchFamily="34" charset="-128"/>
              </a:rPr>
              <a:t>Which two of these actions do you think are the most important? Why? Which of these things do you already do?</a:t>
            </a:r>
          </a:p>
        </p:txBody>
      </p:sp>
      <p:sp>
        <p:nvSpPr>
          <p:cNvPr id="195588" name="Slide Number Placeholder 3"/>
          <p:cNvSpPr>
            <a:spLocks noGrp="1"/>
          </p:cNvSpPr>
          <p:nvPr>
            <p:ph type="sldNum" sz="quarter" idx="5"/>
          </p:nvPr>
        </p:nvSpPr>
        <p:spPr>
          <a:noFill/>
        </p:spPr>
        <p:txBody>
          <a:bodyPr/>
          <a:lstStyle/>
          <a:p>
            <a:fld id="{F02F63D7-95E5-4258-BA31-DEFF05804894}" type="slidenum">
              <a:rPr lang="en-US"/>
              <a:pPr/>
              <a:t>82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r>
              <a:rPr lang="en-US" b="1" smtClean="0">
                <a:solidFill>
                  <a:srgbClr val="000000"/>
                </a:solidFill>
                <a:ea typeface="ＭＳ Ｐゴシック" pitchFamily="34" charset="-128"/>
              </a:rPr>
              <a:t>Figure 9.9:</a:t>
            </a:r>
            <a:r>
              <a:rPr lang="en-US" smtClean="0">
                <a:solidFill>
                  <a:srgbClr val="000000"/>
                </a:solidFill>
                <a:ea typeface="ＭＳ Ｐゴシック" pitchFamily="34" charset="-128"/>
              </a:rPr>
              <a:t> This figure illustrates both the underlying and direct causes of depletion and extinction of wild species resulting from human activities (</a:t>
            </a:r>
            <a:r>
              <a:rPr lang="en-US" b="1" smtClean="0">
                <a:solidFill>
                  <a:srgbClr val="000000"/>
                </a:solidFill>
                <a:ea typeface="ＭＳ Ｐゴシック" pitchFamily="34" charset="-128"/>
              </a:rPr>
              <a:t>Concept 9-3</a:t>
            </a:r>
            <a:r>
              <a:rPr lang="en-US" smtClean="0">
                <a:solidFill>
                  <a:srgbClr val="000000"/>
                </a:solidFill>
                <a:ea typeface="ＭＳ Ｐゴシック" pitchFamily="34" charset="-128"/>
              </a:rPr>
              <a:t>) (see Figure 1-9, p. 13). The biggest cause is habitat loss, degradation, and fragmentation. This is followed by the deliberate or accidental introduction of harmful invasive (nonnative) species into ecosystems. </a:t>
            </a:r>
            <a:r>
              <a:rPr lang="en-US" b="1" smtClean="0">
                <a:solidFill>
                  <a:srgbClr val="000000"/>
                </a:solidFill>
                <a:ea typeface="ＭＳ Ｐゴシック" pitchFamily="34" charset="-128"/>
              </a:rPr>
              <a:t>Question: </a:t>
            </a:r>
            <a:r>
              <a:rPr lang="en-US" smtClean="0">
                <a:solidFill>
                  <a:srgbClr val="000000"/>
                </a:solidFill>
                <a:ea typeface="ＭＳ Ｐゴシック" pitchFamily="34" charset="-128"/>
              </a:rPr>
              <a:t>What are two direct causes that are specifically related to each of the underlying causes?</a:t>
            </a:r>
            <a:endParaRPr lang="en-US" noProof="1" smtClean="0">
              <a:solidFill>
                <a:srgbClr val="000000"/>
              </a:solidFill>
              <a:ea typeface="ＭＳ Ｐゴシック" pitchFamily="34" charset="-128"/>
            </a:endParaRPr>
          </a:p>
        </p:txBody>
      </p:sp>
      <p:sp>
        <p:nvSpPr>
          <p:cNvPr id="119812" name="Slide Number Placeholder 3"/>
          <p:cNvSpPr>
            <a:spLocks noGrp="1"/>
          </p:cNvSpPr>
          <p:nvPr>
            <p:ph type="sldNum" sz="quarter" idx="5"/>
          </p:nvPr>
        </p:nvSpPr>
        <p:spPr>
          <a:noFill/>
        </p:spPr>
        <p:txBody>
          <a:bodyPr/>
          <a:lstStyle/>
          <a:p>
            <a:fld id="{5BC256E1-C314-4B01-B2A3-94982AABB8B9}" type="slidenum">
              <a:rPr lang="en-US"/>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128004" name="Slide Number Placeholder 3"/>
          <p:cNvSpPr>
            <a:spLocks noGrp="1"/>
          </p:cNvSpPr>
          <p:nvPr>
            <p:ph type="sldNum" sz="quarter" idx="5"/>
          </p:nvPr>
        </p:nvSpPr>
        <p:spPr>
          <a:noFill/>
        </p:spPr>
        <p:txBody>
          <a:bodyPr/>
          <a:lstStyle/>
          <a:p>
            <a:fld id="{2B3B3832-F532-40D8-B311-CF7573F11F9F}" type="slidenum">
              <a:rPr lang="en-US"/>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3CF275-0B73-464E-97AB-83E8C0AD2FFA}"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ACEFF-EC30-41F6-833F-75568B6D37D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CF275-0B73-464E-97AB-83E8C0AD2FFA}"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ACEFF-EC30-41F6-833F-75568B6D37D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CF275-0B73-464E-97AB-83E8C0AD2FFA}"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ACEFF-EC30-41F6-833F-75568B6D37D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CF275-0B73-464E-97AB-83E8C0AD2FFA}"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ACEFF-EC30-41F6-833F-75568B6D37D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3CF275-0B73-464E-97AB-83E8C0AD2FFA}"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ACEFF-EC30-41F6-833F-75568B6D37D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3CF275-0B73-464E-97AB-83E8C0AD2FFA}" type="datetimeFigureOut">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ACEFF-EC30-41F6-833F-75568B6D37D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3CF275-0B73-464E-97AB-83E8C0AD2FFA}" type="datetimeFigureOut">
              <a:rPr lang="en-US" smtClean="0"/>
              <a:t>4/24/2014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EACEFF-EC30-41F6-833F-75568B6D37D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3CF275-0B73-464E-97AB-83E8C0AD2FFA}" type="datetimeFigureOut">
              <a:rPr lang="en-US" smtClean="0"/>
              <a:t>4/24/2014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EACEFF-EC30-41F6-833F-75568B6D37D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CF275-0B73-464E-97AB-83E8C0AD2FFA}" type="datetimeFigureOut">
              <a:rPr lang="en-US" smtClean="0"/>
              <a:t>4/24/2014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EACEFF-EC30-41F6-833F-75568B6D37D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3CF275-0B73-464E-97AB-83E8C0AD2FFA}" type="datetimeFigureOut">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ACEFF-EC30-41F6-833F-75568B6D37D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3CF275-0B73-464E-97AB-83E8C0AD2FFA}" type="datetimeFigureOut">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ACEFF-EC30-41F6-833F-75568B6D37D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CF275-0B73-464E-97AB-83E8C0AD2FFA}" type="datetimeFigureOut">
              <a:rPr lang="en-US" smtClean="0"/>
              <a:t>4/24/2014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ACEFF-EC30-41F6-833F-75568B6D37D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 Exam Review</a:t>
            </a:r>
            <a:endParaRPr lang="en-US" dirty="0"/>
          </a:p>
        </p:txBody>
      </p:sp>
      <p:sp>
        <p:nvSpPr>
          <p:cNvPr id="3" name="Subtitle 2"/>
          <p:cNvSpPr>
            <a:spLocks noGrp="1"/>
          </p:cNvSpPr>
          <p:nvPr>
            <p:ph type="subTitle" idx="1"/>
          </p:nvPr>
        </p:nvSpPr>
        <p:spPr/>
        <p:txBody>
          <a:bodyPr/>
          <a:lstStyle/>
          <a:p>
            <a:r>
              <a:rPr lang="en-US" dirty="0" smtClean="0"/>
              <a:t>Mrs. Ashley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0909"/>
          <p:cNvPicPr>
            <a:picLocks noChangeAspect="1" noChangeArrowheads="1"/>
          </p:cNvPicPr>
          <p:nvPr/>
        </p:nvPicPr>
        <p:blipFill>
          <a:blip r:embed="rId3" cstate="print"/>
          <a:srcRect/>
          <a:stretch>
            <a:fillRect/>
          </a:stretch>
        </p:blipFill>
        <p:spPr bwMode="auto">
          <a:xfrm>
            <a:off x="361950" y="1371600"/>
            <a:ext cx="8420100" cy="4359275"/>
          </a:xfrm>
          <a:prstGeom prst="rect">
            <a:avLst/>
          </a:prstGeom>
          <a:noFill/>
          <a:ln w="9525">
            <a:noFill/>
            <a:miter lim="800000"/>
            <a:headEnd/>
            <a:tailEnd/>
          </a:ln>
        </p:spPr>
      </p:pic>
      <p:sp>
        <p:nvSpPr>
          <p:cNvPr id="34819" name="Rectangle 5"/>
          <p:cNvSpPr>
            <a:spLocks noChangeArrowheads="1"/>
          </p:cNvSpPr>
          <p:nvPr/>
        </p:nvSpPr>
        <p:spPr bwMode="auto">
          <a:xfrm>
            <a:off x="8062913" y="6584950"/>
            <a:ext cx="1082675" cy="265113"/>
          </a:xfrm>
          <a:prstGeom prst="rect">
            <a:avLst/>
          </a:prstGeom>
          <a:noFill/>
          <a:ln w="9525">
            <a:noFill/>
            <a:miter lim="800000"/>
            <a:headEnd/>
            <a:tailEnd/>
          </a:ln>
        </p:spPr>
        <p:txBody>
          <a:bodyPr wrap="none" lIns="82058" tIns="41029" rIns="82058" bIns="41029">
            <a:spAutoFit/>
          </a:bodyPr>
          <a:lstStyle/>
          <a:p>
            <a:pPr algn="r" defTabSz="820738"/>
            <a:r>
              <a:rPr lang="en-US" sz="1200" b="1">
                <a:cs typeface="Arial" pitchFamily="34" charset="0"/>
              </a:rPr>
              <a:t>Fig. 9-9, p. 198</a:t>
            </a:r>
          </a:p>
        </p:txBody>
      </p:sp>
      <p:sp>
        <p:nvSpPr>
          <p:cNvPr id="34820" name="Rectangle 2"/>
          <p:cNvSpPr>
            <a:spLocks noChangeArrowheads="1"/>
          </p:cNvSpPr>
          <p:nvPr/>
        </p:nvSpPr>
        <p:spPr bwMode="auto">
          <a:xfrm>
            <a:off x="0" y="0"/>
            <a:ext cx="9144000" cy="762000"/>
          </a:xfrm>
          <a:prstGeom prst="rect">
            <a:avLst/>
          </a:prstGeom>
          <a:solidFill>
            <a:srgbClr val="1D3D6B"/>
          </a:solidFill>
          <a:ln w="9525">
            <a:noFill/>
            <a:miter lim="800000"/>
            <a:headEnd/>
            <a:tailEnd/>
          </a:ln>
        </p:spPr>
        <p:txBody>
          <a:bodyPr anchor="ctr"/>
          <a:lstStyle/>
          <a:p>
            <a:pPr algn="ctr" eaLnBrk="1" hangingPunct="1"/>
            <a:r>
              <a:rPr lang="en-US" sz="3000">
                <a:solidFill>
                  <a:schemeClr val="bg1"/>
                </a:solidFill>
              </a:rPr>
              <a:t>Causes of Depletion and Premature Extinction of World Species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chor="b">
            <a:normAutofit fontScale="90000"/>
          </a:bodyPr>
          <a:lstStyle/>
          <a:p>
            <a:pPr eaLnBrk="1" hangingPunct="1"/>
            <a:r>
              <a:rPr lang="en-US" smtClean="0"/>
              <a:t>Some Deliberately Introduced Species Can Disrupt Ecosystems</a:t>
            </a:r>
          </a:p>
        </p:txBody>
      </p:sp>
      <p:sp>
        <p:nvSpPr>
          <p:cNvPr id="43011" name="Rectangle 3"/>
          <p:cNvSpPr>
            <a:spLocks noGrp="1" noChangeArrowheads="1"/>
          </p:cNvSpPr>
          <p:nvPr>
            <p:ph type="body" idx="1"/>
          </p:nvPr>
        </p:nvSpPr>
        <p:spPr/>
        <p:txBody>
          <a:bodyPr/>
          <a:lstStyle/>
          <a:p>
            <a:pPr eaLnBrk="1" hangingPunct="1"/>
            <a:r>
              <a:rPr lang="en-US" sz="2400" smtClean="0"/>
              <a:t>Most species introductions are beneficial</a:t>
            </a:r>
          </a:p>
          <a:p>
            <a:pPr lvl="1" eaLnBrk="1" hangingPunct="1"/>
            <a:r>
              <a:rPr lang="en-US" sz="2200" smtClean="0"/>
              <a:t>Food</a:t>
            </a:r>
          </a:p>
          <a:p>
            <a:pPr lvl="1" eaLnBrk="1" hangingPunct="1"/>
            <a:r>
              <a:rPr lang="en-US" sz="2200" smtClean="0"/>
              <a:t>Shelter</a:t>
            </a:r>
          </a:p>
          <a:p>
            <a:pPr lvl="1" eaLnBrk="1" hangingPunct="1"/>
            <a:r>
              <a:rPr lang="en-US" sz="2200" smtClean="0"/>
              <a:t>Medicine</a:t>
            </a:r>
          </a:p>
          <a:p>
            <a:pPr lvl="1" eaLnBrk="1" hangingPunct="1"/>
            <a:r>
              <a:rPr lang="en-US" sz="2200" smtClean="0"/>
              <a:t>Aesthetic enjoyment</a:t>
            </a:r>
          </a:p>
          <a:p>
            <a:pPr lvl="1" eaLnBrk="1" hangingPunct="1"/>
            <a:endParaRPr lang="en-US" sz="1800" smtClean="0"/>
          </a:p>
          <a:p>
            <a:pPr eaLnBrk="1" hangingPunct="1"/>
            <a:r>
              <a:rPr lang="en-US" sz="2400" smtClean="0"/>
              <a:t>Nonnative species may have no natural</a:t>
            </a:r>
          </a:p>
          <a:p>
            <a:pPr lvl="1" eaLnBrk="1" hangingPunct="1"/>
            <a:r>
              <a:rPr lang="en-US" sz="2200" smtClean="0"/>
              <a:t>Predators</a:t>
            </a:r>
          </a:p>
          <a:p>
            <a:pPr lvl="1" eaLnBrk="1" hangingPunct="1"/>
            <a:r>
              <a:rPr lang="en-US" sz="2200" smtClean="0"/>
              <a:t>Competitors</a:t>
            </a:r>
          </a:p>
          <a:p>
            <a:pPr lvl="1" eaLnBrk="1" hangingPunct="1"/>
            <a:r>
              <a:rPr lang="en-US" sz="2200" smtClean="0"/>
              <a:t>Parasites</a:t>
            </a:r>
          </a:p>
          <a:p>
            <a:pPr lvl="1" eaLnBrk="1" hangingPunct="1"/>
            <a:r>
              <a:rPr lang="en-US" sz="2200" smtClean="0"/>
              <a:t>Pathogens</a:t>
            </a:r>
          </a:p>
          <a:p>
            <a:pPr eaLnBrk="1" hangingPunct="1"/>
            <a:endParaRPr lang="en-US" sz="2400" smtClean="0">
              <a:solidFill>
                <a:srgbClr val="CC33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0911"/>
          <p:cNvPicPr>
            <a:picLocks noChangeAspect="1" noChangeArrowheads="1"/>
          </p:cNvPicPr>
          <p:nvPr/>
        </p:nvPicPr>
        <p:blipFill>
          <a:blip r:embed="rId3" cstate="print"/>
          <a:srcRect/>
          <a:stretch>
            <a:fillRect/>
          </a:stretch>
        </p:blipFill>
        <p:spPr bwMode="auto">
          <a:xfrm>
            <a:off x="2205038" y="895350"/>
            <a:ext cx="4699000" cy="5773738"/>
          </a:xfrm>
          <a:prstGeom prst="rect">
            <a:avLst/>
          </a:prstGeom>
          <a:noFill/>
          <a:ln w="9525">
            <a:noFill/>
            <a:miter lim="800000"/>
            <a:headEnd/>
            <a:tailEnd/>
          </a:ln>
        </p:spPr>
      </p:pic>
      <p:sp>
        <p:nvSpPr>
          <p:cNvPr id="44035" name="Rectangle 5"/>
          <p:cNvSpPr>
            <a:spLocks noChangeArrowheads="1"/>
          </p:cNvSpPr>
          <p:nvPr/>
        </p:nvSpPr>
        <p:spPr bwMode="auto">
          <a:xfrm>
            <a:off x="7985125" y="6584950"/>
            <a:ext cx="1160463" cy="265113"/>
          </a:xfrm>
          <a:prstGeom prst="rect">
            <a:avLst/>
          </a:prstGeom>
          <a:noFill/>
          <a:ln w="9525">
            <a:noFill/>
            <a:miter lim="800000"/>
            <a:headEnd/>
            <a:tailEnd/>
          </a:ln>
        </p:spPr>
        <p:txBody>
          <a:bodyPr wrap="none" lIns="82058" tIns="41029" rIns="82058" bIns="41029">
            <a:spAutoFit/>
          </a:bodyPr>
          <a:lstStyle/>
          <a:p>
            <a:pPr algn="r" defTabSz="820738"/>
            <a:r>
              <a:rPr lang="en-US" sz="1200" b="1"/>
              <a:t>Fig. 9-11, p. 200</a:t>
            </a:r>
          </a:p>
        </p:txBody>
      </p:sp>
      <p:sp>
        <p:nvSpPr>
          <p:cNvPr id="44036" name="Rectangle 2"/>
          <p:cNvSpPr>
            <a:spLocks noChangeArrowheads="1"/>
          </p:cNvSpPr>
          <p:nvPr/>
        </p:nvSpPr>
        <p:spPr bwMode="auto">
          <a:xfrm>
            <a:off x="0" y="0"/>
            <a:ext cx="9144000" cy="762000"/>
          </a:xfrm>
          <a:prstGeom prst="rect">
            <a:avLst/>
          </a:prstGeom>
          <a:solidFill>
            <a:srgbClr val="1D3D6B"/>
          </a:solidFill>
          <a:ln w="9525">
            <a:noFill/>
            <a:miter lim="800000"/>
            <a:headEnd/>
            <a:tailEnd/>
          </a:ln>
        </p:spPr>
        <p:txBody>
          <a:bodyPr anchor="ctr"/>
          <a:lstStyle/>
          <a:p>
            <a:pPr algn="ctr" eaLnBrk="1" hangingPunct="1"/>
            <a:r>
              <a:rPr lang="en-US" sz="3000">
                <a:solidFill>
                  <a:schemeClr val="bg1"/>
                </a:solidFill>
              </a:rPr>
              <a:t>Some Harmful Nonnative Species </a:t>
            </a:r>
            <a:br>
              <a:rPr lang="en-US" sz="3000">
                <a:solidFill>
                  <a:schemeClr val="bg1"/>
                </a:solidFill>
              </a:rPr>
            </a:br>
            <a:r>
              <a:rPr lang="en-US" sz="3000">
                <a:solidFill>
                  <a:schemeClr val="bg1"/>
                </a:solidFill>
              </a:rPr>
              <a:t>in the United States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E_0911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601663"/>
            <a:ext cx="9144000" cy="5260975"/>
          </a:xfrm>
          <a:prstGeom prst="rect">
            <a:avLst/>
          </a:prstGeom>
          <a:noFill/>
          <a:ln w="9525">
            <a:noFill/>
            <a:miter lim="800000"/>
            <a:headEnd/>
            <a:tailEnd/>
          </a:ln>
        </p:spPr>
      </p:pic>
      <p:sp>
        <p:nvSpPr>
          <p:cNvPr id="45059" name="Rectangle 3" hidden="1"/>
          <p:cNvSpPr>
            <a:spLocks noGrp="1" noChangeArrowheads="1"/>
          </p:cNvSpPr>
          <p:nvPr>
            <p:ph type="title"/>
          </p:nvPr>
        </p:nvSpPr>
        <p:spPr>
          <a:xfrm>
            <a:off x="457200" y="76200"/>
            <a:ext cx="8229600" cy="1143000"/>
          </a:xfrm>
        </p:spPr>
        <p:txBody>
          <a:bodyPr/>
          <a:lstStyle/>
          <a:p>
            <a:endParaRPr lang="en-US" sz="3600" smtClean="0"/>
          </a:p>
        </p:txBody>
      </p:sp>
      <p:sp>
        <p:nvSpPr>
          <p:cNvPr id="45060" name="Rectangle 4"/>
          <p:cNvSpPr>
            <a:spLocks noChangeArrowheads="1"/>
          </p:cNvSpPr>
          <p:nvPr/>
        </p:nvSpPr>
        <p:spPr bwMode="auto">
          <a:xfrm>
            <a:off x="7924800" y="6584950"/>
            <a:ext cx="1236663" cy="265113"/>
          </a:xfrm>
          <a:prstGeom prst="rect">
            <a:avLst/>
          </a:prstGeom>
          <a:noFill/>
          <a:ln w="9525">
            <a:noFill/>
            <a:miter lim="800000"/>
            <a:headEnd/>
            <a:tailEnd/>
          </a:ln>
        </p:spPr>
        <p:txBody>
          <a:bodyPr wrap="none" lIns="82058" tIns="41029" rIns="82058" bIns="41029">
            <a:spAutoFit/>
          </a:bodyPr>
          <a:lstStyle/>
          <a:p>
            <a:pPr algn="r" defTabSz="820738"/>
            <a:r>
              <a:rPr lang="en-US" sz="1200" b="1">
                <a:cs typeface="Arial" pitchFamily="34" charset="0"/>
              </a:rPr>
              <a:t>Fig. 9-11a, p. 200</a:t>
            </a:r>
          </a:p>
        </p:txBody>
      </p:sp>
      <p:sp>
        <p:nvSpPr>
          <p:cNvPr id="45061" name="Text Box 5"/>
          <p:cNvSpPr txBox="1">
            <a:spLocks noChangeArrowheads="1"/>
          </p:cNvSpPr>
          <p:nvPr/>
        </p:nvSpPr>
        <p:spPr bwMode="auto">
          <a:xfrm>
            <a:off x="2667000" y="228600"/>
            <a:ext cx="4014788" cy="336550"/>
          </a:xfrm>
          <a:prstGeom prst="rect">
            <a:avLst/>
          </a:prstGeom>
          <a:noFill/>
          <a:ln w="9525">
            <a:noFill/>
            <a:miter lim="800000"/>
            <a:headEnd/>
            <a:tailEnd/>
          </a:ln>
        </p:spPr>
        <p:txBody>
          <a:bodyPr>
            <a:spAutoFit/>
          </a:bodyPr>
          <a:lstStyle/>
          <a:p>
            <a:pPr eaLnBrk="1" hangingPunct="1"/>
            <a:r>
              <a:rPr lang="en-US" sz="1600" b="1">
                <a:solidFill>
                  <a:srgbClr val="000000"/>
                </a:solidFill>
                <a:cs typeface="Arial" pitchFamily="34" charset="0"/>
              </a:rPr>
              <a:t>Deliberately Introduced Species</a:t>
            </a:r>
          </a:p>
        </p:txBody>
      </p:sp>
      <p:sp>
        <p:nvSpPr>
          <p:cNvPr id="45062" name="Text Box 6"/>
          <p:cNvSpPr txBox="1">
            <a:spLocks noChangeArrowheads="1"/>
          </p:cNvSpPr>
          <p:nvPr/>
        </p:nvSpPr>
        <p:spPr bwMode="auto">
          <a:xfrm>
            <a:off x="0" y="2932113"/>
            <a:ext cx="1752600" cy="336550"/>
          </a:xfrm>
          <a:prstGeom prst="rect">
            <a:avLst/>
          </a:prstGeom>
          <a:noFill/>
          <a:ln w="9525">
            <a:noFill/>
            <a:miter lim="800000"/>
            <a:headEnd/>
            <a:tailEnd/>
          </a:ln>
        </p:spPr>
        <p:txBody>
          <a:bodyPr>
            <a:spAutoFit/>
          </a:bodyPr>
          <a:lstStyle/>
          <a:p>
            <a:pPr eaLnBrk="1" hangingPunct="1"/>
            <a:r>
              <a:rPr lang="en-US" sz="1600" b="1">
                <a:solidFill>
                  <a:srgbClr val="000000"/>
                </a:solidFill>
                <a:cs typeface="Arial" pitchFamily="34" charset="0"/>
              </a:rPr>
              <a:t>Purple loosestrife</a:t>
            </a:r>
          </a:p>
        </p:txBody>
      </p:sp>
      <p:sp>
        <p:nvSpPr>
          <p:cNvPr id="45063" name="Text Box 7"/>
          <p:cNvSpPr txBox="1">
            <a:spLocks noChangeArrowheads="1"/>
          </p:cNvSpPr>
          <p:nvPr/>
        </p:nvSpPr>
        <p:spPr bwMode="auto">
          <a:xfrm>
            <a:off x="1676400" y="2932113"/>
            <a:ext cx="1676400" cy="336550"/>
          </a:xfrm>
          <a:prstGeom prst="rect">
            <a:avLst/>
          </a:prstGeom>
          <a:noFill/>
          <a:ln w="9525">
            <a:noFill/>
            <a:miter lim="800000"/>
            <a:headEnd/>
            <a:tailEnd/>
          </a:ln>
        </p:spPr>
        <p:txBody>
          <a:bodyPr>
            <a:spAutoFit/>
          </a:bodyPr>
          <a:lstStyle/>
          <a:p>
            <a:pPr eaLnBrk="1" hangingPunct="1"/>
            <a:r>
              <a:rPr lang="en-US" sz="1600" b="1">
                <a:solidFill>
                  <a:srgbClr val="000000"/>
                </a:solidFill>
                <a:cs typeface="Arial" pitchFamily="34" charset="0"/>
              </a:rPr>
              <a:t>European starling</a:t>
            </a:r>
          </a:p>
        </p:txBody>
      </p:sp>
      <p:sp>
        <p:nvSpPr>
          <p:cNvPr id="45064" name="Text Box 8"/>
          <p:cNvSpPr txBox="1">
            <a:spLocks noChangeArrowheads="1"/>
          </p:cNvSpPr>
          <p:nvPr/>
        </p:nvSpPr>
        <p:spPr bwMode="auto">
          <a:xfrm>
            <a:off x="3536950" y="2932113"/>
            <a:ext cx="2163763" cy="581025"/>
          </a:xfrm>
          <a:prstGeom prst="rect">
            <a:avLst/>
          </a:prstGeom>
          <a:noFill/>
          <a:ln w="9525">
            <a:noFill/>
            <a:miter lim="800000"/>
            <a:headEnd/>
            <a:tailEnd/>
          </a:ln>
        </p:spPr>
        <p:txBody>
          <a:bodyPr>
            <a:spAutoFit/>
          </a:bodyPr>
          <a:lstStyle/>
          <a:p>
            <a:pPr eaLnBrk="1" hangingPunct="1"/>
            <a:r>
              <a:rPr lang="en-US" sz="1600" b="1">
                <a:solidFill>
                  <a:srgbClr val="000000"/>
                </a:solidFill>
                <a:cs typeface="Arial" pitchFamily="34" charset="0"/>
              </a:rPr>
              <a:t>African honeybee (“Killer bee”)</a:t>
            </a:r>
          </a:p>
        </p:txBody>
      </p:sp>
      <p:sp>
        <p:nvSpPr>
          <p:cNvPr id="45065" name="Text Box 9"/>
          <p:cNvSpPr txBox="1">
            <a:spLocks noChangeArrowheads="1"/>
          </p:cNvSpPr>
          <p:nvPr/>
        </p:nvSpPr>
        <p:spPr bwMode="auto">
          <a:xfrm>
            <a:off x="5410200" y="2932113"/>
            <a:ext cx="906463" cy="336550"/>
          </a:xfrm>
          <a:prstGeom prst="rect">
            <a:avLst/>
          </a:prstGeom>
          <a:noFill/>
          <a:ln w="9525">
            <a:noFill/>
            <a:miter lim="800000"/>
            <a:headEnd/>
            <a:tailEnd/>
          </a:ln>
        </p:spPr>
        <p:txBody>
          <a:bodyPr>
            <a:spAutoFit/>
          </a:bodyPr>
          <a:lstStyle/>
          <a:p>
            <a:pPr eaLnBrk="1" hangingPunct="1"/>
            <a:r>
              <a:rPr lang="en-US" sz="1600" b="1">
                <a:solidFill>
                  <a:srgbClr val="000000"/>
                </a:solidFill>
                <a:cs typeface="Arial" pitchFamily="34" charset="0"/>
              </a:rPr>
              <a:t>Nutria</a:t>
            </a:r>
          </a:p>
        </p:txBody>
      </p:sp>
      <p:sp>
        <p:nvSpPr>
          <p:cNvPr id="45066" name="Text Box 10"/>
          <p:cNvSpPr txBox="1">
            <a:spLocks noChangeArrowheads="1"/>
          </p:cNvSpPr>
          <p:nvPr/>
        </p:nvSpPr>
        <p:spPr bwMode="auto">
          <a:xfrm>
            <a:off x="7162800" y="2932113"/>
            <a:ext cx="1524000" cy="581025"/>
          </a:xfrm>
          <a:prstGeom prst="rect">
            <a:avLst/>
          </a:prstGeom>
          <a:noFill/>
          <a:ln w="9525">
            <a:noFill/>
            <a:miter lim="800000"/>
            <a:headEnd/>
            <a:tailEnd/>
          </a:ln>
        </p:spPr>
        <p:txBody>
          <a:bodyPr>
            <a:spAutoFit/>
          </a:bodyPr>
          <a:lstStyle/>
          <a:p>
            <a:pPr eaLnBrk="1" hangingPunct="1"/>
            <a:r>
              <a:rPr lang="en-US" sz="1600" b="1">
                <a:solidFill>
                  <a:srgbClr val="000000"/>
                </a:solidFill>
                <a:cs typeface="Arial" pitchFamily="34" charset="0"/>
              </a:rPr>
              <a:t>Salt cedar (Tamarisk)</a:t>
            </a:r>
          </a:p>
        </p:txBody>
      </p:sp>
      <p:sp>
        <p:nvSpPr>
          <p:cNvPr id="45067" name="Text Box 11"/>
          <p:cNvSpPr txBox="1">
            <a:spLocks noChangeArrowheads="1"/>
          </p:cNvSpPr>
          <p:nvPr/>
        </p:nvSpPr>
        <p:spPr bwMode="auto">
          <a:xfrm>
            <a:off x="0" y="5770563"/>
            <a:ext cx="1905000" cy="581025"/>
          </a:xfrm>
          <a:prstGeom prst="rect">
            <a:avLst/>
          </a:prstGeom>
          <a:noFill/>
          <a:ln w="9525">
            <a:noFill/>
            <a:miter lim="800000"/>
            <a:headEnd/>
            <a:tailEnd/>
          </a:ln>
        </p:spPr>
        <p:txBody>
          <a:bodyPr>
            <a:spAutoFit/>
          </a:bodyPr>
          <a:lstStyle/>
          <a:p>
            <a:pPr eaLnBrk="1" hangingPunct="1"/>
            <a:r>
              <a:rPr lang="en-US" sz="1600" b="1">
                <a:solidFill>
                  <a:srgbClr val="000000"/>
                </a:solidFill>
                <a:cs typeface="Arial" pitchFamily="34" charset="0"/>
              </a:rPr>
              <a:t>Marine toad (Giant toad)</a:t>
            </a:r>
          </a:p>
        </p:txBody>
      </p:sp>
      <p:sp>
        <p:nvSpPr>
          <p:cNvPr id="45068" name="Text Box 12"/>
          <p:cNvSpPr txBox="1">
            <a:spLocks noChangeArrowheads="1"/>
          </p:cNvSpPr>
          <p:nvPr/>
        </p:nvSpPr>
        <p:spPr bwMode="auto">
          <a:xfrm>
            <a:off x="1752600" y="5770563"/>
            <a:ext cx="1884363" cy="336550"/>
          </a:xfrm>
          <a:prstGeom prst="rect">
            <a:avLst/>
          </a:prstGeom>
          <a:noFill/>
          <a:ln w="9525">
            <a:noFill/>
            <a:miter lim="800000"/>
            <a:headEnd/>
            <a:tailEnd/>
          </a:ln>
        </p:spPr>
        <p:txBody>
          <a:bodyPr>
            <a:spAutoFit/>
          </a:bodyPr>
          <a:lstStyle/>
          <a:p>
            <a:pPr eaLnBrk="1" hangingPunct="1"/>
            <a:r>
              <a:rPr lang="en-US" sz="1600" b="1">
                <a:solidFill>
                  <a:srgbClr val="000000"/>
                </a:solidFill>
                <a:cs typeface="Arial" pitchFamily="34" charset="0"/>
              </a:rPr>
              <a:t>Water hyacinth</a:t>
            </a:r>
          </a:p>
        </p:txBody>
      </p:sp>
      <p:sp>
        <p:nvSpPr>
          <p:cNvPr id="45069" name="Text Box 13"/>
          <p:cNvSpPr txBox="1">
            <a:spLocks noChangeArrowheads="1"/>
          </p:cNvSpPr>
          <p:nvPr/>
        </p:nvSpPr>
        <p:spPr bwMode="auto">
          <a:xfrm>
            <a:off x="3551238" y="5770563"/>
            <a:ext cx="2011362" cy="336550"/>
          </a:xfrm>
          <a:prstGeom prst="rect">
            <a:avLst/>
          </a:prstGeom>
          <a:noFill/>
          <a:ln w="9525">
            <a:noFill/>
            <a:miter lim="800000"/>
            <a:headEnd/>
            <a:tailEnd/>
          </a:ln>
        </p:spPr>
        <p:txBody>
          <a:bodyPr>
            <a:spAutoFit/>
          </a:bodyPr>
          <a:lstStyle/>
          <a:p>
            <a:pPr eaLnBrk="1" hangingPunct="1"/>
            <a:r>
              <a:rPr lang="en-US" sz="1600" b="1">
                <a:solidFill>
                  <a:srgbClr val="000000"/>
                </a:solidFill>
                <a:cs typeface="Arial" pitchFamily="34" charset="0"/>
              </a:rPr>
              <a:t>Japanese beetle</a:t>
            </a:r>
          </a:p>
        </p:txBody>
      </p:sp>
      <p:sp>
        <p:nvSpPr>
          <p:cNvPr id="45070" name="Text Box 14"/>
          <p:cNvSpPr txBox="1">
            <a:spLocks noChangeArrowheads="1"/>
          </p:cNvSpPr>
          <p:nvPr/>
        </p:nvSpPr>
        <p:spPr bwMode="auto">
          <a:xfrm>
            <a:off x="5349875" y="5770563"/>
            <a:ext cx="1084263" cy="336550"/>
          </a:xfrm>
          <a:prstGeom prst="rect">
            <a:avLst/>
          </a:prstGeom>
          <a:noFill/>
          <a:ln w="9525">
            <a:noFill/>
            <a:miter lim="800000"/>
            <a:headEnd/>
            <a:tailEnd/>
          </a:ln>
        </p:spPr>
        <p:txBody>
          <a:bodyPr>
            <a:spAutoFit/>
          </a:bodyPr>
          <a:lstStyle/>
          <a:p>
            <a:pPr eaLnBrk="1" hangingPunct="1"/>
            <a:r>
              <a:rPr lang="en-US" sz="1600" b="1">
                <a:solidFill>
                  <a:srgbClr val="000000"/>
                </a:solidFill>
                <a:cs typeface="Arial" pitchFamily="34" charset="0"/>
              </a:rPr>
              <a:t>Hydrilla</a:t>
            </a:r>
          </a:p>
        </p:txBody>
      </p:sp>
      <p:sp>
        <p:nvSpPr>
          <p:cNvPr id="45071" name="Text Box 15"/>
          <p:cNvSpPr txBox="1">
            <a:spLocks noChangeArrowheads="1"/>
          </p:cNvSpPr>
          <p:nvPr/>
        </p:nvSpPr>
        <p:spPr bwMode="auto">
          <a:xfrm>
            <a:off x="7158038" y="5767388"/>
            <a:ext cx="1757362" cy="581025"/>
          </a:xfrm>
          <a:prstGeom prst="rect">
            <a:avLst/>
          </a:prstGeom>
          <a:noFill/>
          <a:ln w="9525">
            <a:noFill/>
            <a:miter lim="800000"/>
            <a:headEnd/>
            <a:tailEnd/>
          </a:ln>
        </p:spPr>
        <p:txBody>
          <a:bodyPr>
            <a:spAutoFit/>
          </a:bodyPr>
          <a:lstStyle/>
          <a:p>
            <a:pPr eaLnBrk="1" hangingPunct="1"/>
            <a:r>
              <a:rPr lang="en-US" sz="1600" b="1">
                <a:solidFill>
                  <a:srgbClr val="000000"/>
                </a:solidFill>
                <a:cs typeface="Arial" pitchFamily="34" charset="0"/>
              </a:rPr>
              <a:t>European wild boar (Feral pig)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E_0911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855663"/>
            <a:ext cx="9144000" cy="5072062"/>
          </a:xfrm>
          <a:prstGeom prst="rect">
            <a:avLst/>
          </a:prstGeom>
          <a:noFill/>
          <a:ln w="9525">
            <a:noFill/>
            <a:miter lim="800000"/>
            <a:headEnd/>
            <a:tailEnd/>
          </a:ln>
        </p:spPr>
      </p:pic>
      <p:sp>
        <p:nvSpPr>
          <p:cNvPr id="46083" name="Rectangle 3" hidden="1"/>
          <p:cNvSpPr>
            <a:spLocks noGrp="1" noChangeArrowheads="1"/>
          </p:cNvSpPr>
          <p:nvPr>
            <p:ph type="title"/>
          </p:nvPr>
        </p:nvSpPr>
        <p:spPr>
          <a:xfrm>
            <a:off x="287338" y="31750"/>
            <a:ext cx="8229600" cy="1143000"/>
          </a:xfrm>
        </p:spPr>
        <p:txBody>
          <a:bodyPr/>
          <a:lstStyle/>
          <a:p>
            <a:endParaRPr lang="en-US" sz="3600" smtClean="0"/>
          </a:p>
        </p:txBody>
      </p:sp>
      <p:sp>
        <p:nvSpPr>
          <p:cNvPr id="46084" name="Rectangle 4"/>
          <p:cNvSpPr>
            <a:spLocks noChangeArrowheads="1"/>
          </p:cNvSpPr>
          <p:nvPr/>
        </p:nvSpPr>
        <p:spPr bwMode="auto">
          <a:xfrm>
            <a:off x="7927975" y="6584950"/>
            <a:ext cx="1243013" cy="265113"/>
          </a:xfrm>
          <a:prstGeom prst="rect">
            <a:avLst/>
          </a:prstGeom>
          <a:noFill/>
          <a:ln w="9525">
            <a:noFill/>
            <a:miter lim="800000"/>
            <a:headEnd/>
            <a:tailEnd/>
          </a:ln>
        </p:spPr>
        <p:txBody>
          <a:bodyPr wrap="none" lIns="82058" tIns="41029" rIns="82058" bIns="41029">
            <a:spAutoFit/>
          </a:bodyPr>
          <a:lstStyle/>
          <a:p>
            <a:pPr algn="r" defTabSz="820738"/>
            <a:r>
              <a:rPr lang="en-US" sz="1200" b="1">
                <a:cs typeface="Arial" pitchFamily="34" charset="0"/>
              </a:rPr>
              <a:t>Fig. 9-11b, p. 200</a:t>
            </a:r>
          </a:p>
        </p:txBody>
      </p:sp>
      <p:sp>
        <p:nvSpPr>
          <p:cNvPr id="46085" name="Text Box 5"/>
          <p:cNvSpPr txBox="1">
            <a:spLocks noChangeArrowheads="1"/>
          </p:cNvSpPr>
          <p:nvPr/>
        </p:nvSpPr>
        <p:spPr bwMode="auto">
          <a:xfrm>
            <a:off x="3048000" y="465138"/>
            <a:ext cx="3784600" cy="336550"/>
          </a:xfrm>
          <a:prstGeom prst="rect">
            <a:avLst/>
          </a:prstGeom>
          <a:noFill/>
          <a:ln w="9525">
            <a:noFill/>
            <a:miter lim="800000"/>
            <a:headEnd/>
            <a:tailEnd/>
          </a:ln>
        </p:spPr>
        <p:txBody>
          <a:bodyPr>
            <a:spAutoFit/>
          </a:bodyPr>
          <a:lstStyle/>
          <a:p>
            <a:pPr eaLnBrk="1" hangingPunct="1"/>
            <a:r>
              <a:rPr lang="en-US" sz="1600" b="1">
                <a:solidFill>
                  <a:srgbClr val="000000"/>
                </a:solidFill>
                <a:cs typeface="Arial" pitchFamily="34" charset="0"/>
              </a:rPr>
              <a:t>Accidentally Introduced Species</a:t>
            </a:r>
          </a:p>
        </p:txBody>
      </p:sp>
      <p:sp>
        <p:nvSpPr>
          <p:cNvPr id="46086" name="Text Box 6"/>
          <p:cNvSpPr txBox="1">
            <a:spLocks noChangeArrowheads="1"/>
          </p:cNvSpPr>
          <p:nvPr/>
        </p:nvSpPr>
        <p:spPr bwMode="auto">
          <a:xfrm>
            <a:off x="169863" y="3033713"/>
            <a:ext cx="2049462" cy="677862"/>
          </a:xfrm>
          <a:prstGeom prst="rect">
            <a:avLst/>
          </a:prstGeom>
          <a:noFill/>
          <a:ln w="9525">
            <a:noFill/>
            <a:miter lim="800000"/>
            <a:headEnd/>
            <a:tailEnd/>
          </a:ln>
        </p:spPr>
        <p:txBody>
          <a:bodyPr>
            <a:spAutoFit/>
          </a:bodyPr>
          <a:lstStyle/>
          <a:p>
            <a:pPr eaLnBrk="1" hangingPunct="1">
              <a:lnSpc>
                <a:spcPct val="80000"/>
              </a:lnSpc>
            </a:pPr>
            <a:r>
              <a:rPr lang="en-US" sz="1600" b="1">
                <a:solidFill>
                  <a:srgbClr val="000000"/>
                </a:solidFill>
                <a:cs typeface="Arial" pitchFamily="34" charset="0"/>
              </a:rPr>
              <a:t>Sea lamprey (attached to lake trout)</a:t>
            </a:r>
          </a:p>
        </p:txBody>
      </p:sp>
      <p:sp>
        <p:nvSpPr>
          <p:cNvPr id="46087" name="Text Box 7"/>
          <p:cNvSpPr txBox="1">
            <a:spLocks noChangeArrowheads="1"/>
          </p:cNvSpPr>
          <p:nvPr/>
        </p:nvSpPr>
        <p:spPr bwMode="auto">
          <a:xfrm>
            <a:off x="1906588" y="3033713"/>
            <a:ext cx="1674812" cy="581025"/>
          </a:xfrm>
          <a:prstGeom prst="rect">
            <a:avLst/>
          </a:prstGeom>
          <a:noFill/>
          <a:ln w="9525">
            <a:noFill/>
            <a:miter lim="800000"/>
            <a:headEnd/>
            <a:tailEnd/>
          </a:ln>
        </p:spPr>
        <p:txBody>
          <a:bodyPr>
            <a:spAutoFit/>
          </a:bodyPr>
          <a:lstStyle/>
          <a:p>
            <a:pPr eaLnBrk="1" hangingPunct="1"/>
            <a:r>
              <a:rPr lang="en-US" sz="1600" b="1">
                <a:solidFill>
                  <a:srgbClr val="000000"/>
                </a:solidFill>
                <a:cs typeface="Arial" pitchFamily="34" charset="0"/>
              </a:rPr>
              <a:t>Argentina fire ant</a:t>
            </a:r>
          </a:p>
        </p:txBody>
      </p:sp>
      <p:sp>
        <p:nvSpPr>
          <p:cNvPr id="46088" name="Text Box 8"/>
          <p:cNvSpPr txBox="1">
            <a:spLocks noChangeArrowheads="1"/>
          </p:cNvSpPr>
          <p:nvPr/>
        </p:nvSpPr>
        <p:spPr bwMode="auto">
          <a:xfrm>
            <a:off x="3643313" y="3033713"/>
            <a:ext cx="1843087" cy="336550"/>
          </a:xfrm>
          <a:prstGeom prst="rect">
            <a:avLst/>
          </a:prstGeom>
          <a:noFill/>
          <a:ln w="9525">
            <a:noFill/>
            <a:miter lim="800000"/>
            <a:headEnd/>
            <a:tailEnd/>
          </a:ln>
        </p:spPr>
        <p:txBody>
          <a:bodyPr>
            <a:spAutoFit/>
          </a:bodyPr>
          <a:lstStyle/>
          <a:p>
            <a:pPr eaLnBrk="1" hangingPunct="1"/>
            <a:r>
              <a:rPr lang="en-US" sz="1600" b="1">
                <a:solidFill>
                  <a:srgbClr val="000000"/>
                </a:solidFill>
                <a:cs typeface="Arial" pitchFamily="34" charset="0"/>
              </a:rPr>
              <a:t>Brown tree snake</a:t>
            </a:r>
          </a:p>
        </p:txBody>
      </p:sp>
      <p:sp>
        <p:nvSpPr>
          <p:cNvPr id="46089" name="Text Box 9"/>
          <p:cNvSpPr txBox="1">
            <a:spLocks noChangeArrowheads="1"/>
          </p:cNvSpPr>
          <p:nvPr/>
        </p:nvSpPr>
        <p:spPr bwMode="auto">
          <a:xfrm>
            <a:off x="5414963" y="3033713"/>
            <a:ext cx="1782762" cy="336550"/>
          </a:xfrm>
          <a:prstGeom prst="rect">
            <a:avLst/>
          </a:prstGeom>
          <a:noFill/>
          <a:ln w="9525">
            <a:noFill/>
            <a:miter lim="800000"/>
            <a:headEnd/>
            <a:tailEnd/>
          </a:ln>
        </p:spPr>
        <p:txBody>
          <a:bodyPr>
            <a:spAutoFit/>
          </a:bodyPr>
          <a:lstStyle/>
          <a:p>
            <a:pPr eaLnBrk="1" hangingPunct="1"/>
            <a:r>
              <a:rPr lang="en-US" sz="1600" b="1">
                <a:solidFill>
                  <a:srgbClr val="000000"/>
                </a:solidFill>
                <a:cs typeface="Arial" pitchFamily="34" charset="0"/>
              </a:rPr>
              <a:t>Eurasian ruffe</a:t>
            </a:r>
          </a:p>
        </p:txBody>
      </p:sp>
      <p:sp>
        <p:nvSpPr>
          <p:cNvPr id="46090" name="Text Box 10"/>
          <p:cNvSpPr txBox="1">
            <a:spLocks noChangeArrowheads="1"/>
          </p:cNvSpPr>
          <p:nvPr/>
        </p:nvSpPr>
        <p:spPr bwMode="auto">
          <a:xfrm>
            <a:off x="7145338" y="3033713"/>
            <a:ext cx="1865312" cy="581025"/>
          </a:xfrm>
          <a:prstGeom prst="rect">
            <a:avLst/>
          </a:prstGeom>
          <a:noFill/>
          <a:ln w="9525">
            <a:noFill/>
            <a:miter lim="800000"/>
            <a:headEnd/>
            <a:tailEnd/>
          </a:ln>
        </p:spPr>
        <p:txBody>
          <a:bodyPr>
            <a:spAutoFit/>
          </a:bodyPr>
          <a:lstStyle/>
          <a:p>
            <a:pPr eaLnBrk="1" hangingPunct="1"/>
            <a:r>
              <a:rPr lang="en-US" sz="1600" b="1">
                <a:solidFill>
                  <a:srgbClr val="000000"/>
                </a:solidFill>
                <a:cs typeface="Arial" pitchFamily="34" charset="0"/>
              </a:rPr>
              <a:t>Common pigeon (Rock dove)</a:t>
            </a:r>
          </a:p>
        </p:txBody>
      </p:sp>
      <p:sp>
        <p:nvSpPr>
          <p:cNvPr id="46091" name="Text Box 11"/>
          <p:cNvSpPr txBox="1">
            <a:spLocks noChangeArrowheads="1"/>
          </p:cNvSpPr>
          <p:nvPr/>
        </p:nvSpPr>
        <p:spPr bwMode="auto">
          <a:xfrm>
            <a:off x="152400" y="5780088"/>
            <a:ext cx="1752600" cy="336550"/>
          </a:xfrm>
          <a:prstGeom prst="rect">
            <a:avLst/>
          </a:prstGeom>
          <a:noFill/>
          <a:ln w="9525">
            <a:noFill/>
            <a:miter lim="800000"/>
            <a:headEnd/>
            <a:tailEnd/>
          </a:ln>
        </p:spPr>
        <p:txBody>
          <a:bodyPr>
            <a:spAutoFit/>
          </a:bodyPr>
          <a:lstStyle/>
          <a:p>
            <a:pPr eaLnBrk="1" hangingPunct="1"/>
            <a:r>
              <a:rPr lang="en-US" sz="1600" b="1">
                <a:solidFill>
                  <a:srgbClr val="000000"/>
                </a:solidFill>
                <a:cs typeface="Arial" pitchFamily="34" charset="0"/>
              </a:rPr>
              <a:t>Formosan termite</a:t>
            </a:r>
          </a:p>
        </p:txBody>
      </p:sp>
      <p:sp>
        <p:nvSpPr>
          <p:cNvPr id="46092" name="Text Box 12"/>
          <p:cNvSpPr txBox="1">
            <a:spLocks noChangeArrowheads="1"/>
          </p:cNvSpPr>
          <p:nvPr/>
        </p:nvSpPr>
        <p:spPr bwMode="auto">
          <a:xfrm>
            <a:off x="1906588" y="5780088"/>
            <a:ext cx="1719262" cy="336550"/>
          </a:xfrm>
          <a:prstGeom prst="rect">
            <a:avLst/>
          </a:prstGeom>
          <a:noFill/>
          <a:ln w="9525">
            <a:noFill/>
            <a:miter lim="800000"/>
            <a:headEnd/>
            <a:tailEnd/>
          </a:ln>
        </p:spPr>
        <p:txBody>
          <a:bodyPr>
            <a:spAutoFit/>
          </a:bodyPr>
          <a:lstStyle/>
          <a:p>
            <a:pPr eaLnBrk="1" hangingPunct="1"/>
            <a:r>
              <a:rPr lang="en-US" sz="1600" b="1">
                <a:solidFill>
                  <a:srgbClr val="000000"/>
                </a:solidFill>
                <a:cs typeface="Arial" pitchFamily="34" charset="0"/>
              </a:rPr>
              <a:t>Zebra mussel</a:t>
            </a:r>
          </a:p>
        </p:txBody>
      </p:sp>
      <p:sp>
        <p:nvSpPr>
          <p:cNvPr id="46093" name="Text Box 13"/>
          <p:cNvSpPr txBox="1">
            <a:spLocks noChangeArrowheads="1"/>
          </p:cNvSpPr>
          <p:nvPr/>
        </p:nvSpPr>
        <p:spPr bwMode="auto">
          <a:xfrm>
            <a:off x="3660775" y="5780088"/>
            <a:ext cx="1749425" cy="581025"/>
          </a:xfrm>
          <a:prstGeom prst="rect">
            <a:avLst/>
          </a:prstGeom>
          <a:noFill/>
          <a:ln w="9525">
            <a:noFill/>
            <a:miter lim="800000"/>
            <a:headEnd/>
            <a:tailEnd/>
          </a:ln>
        </p:spPr>
        <p:txBody>
          <a:bodyPr>
            <a:spAutoFit/>
          </a:bodyPr>
          <a:lstStyle/>
          <a:p>
            <a:pPr eaLnBrk="1" hangingPunct="1"/>
            <a:r>
              <a:rPr lang="en-US" sz="1600" b="1">
                <a:solidFill>
                  <a:srgbClr val="000000"/>
                </a:solidFill>
                <a:cs typeface="Arial" pitchFamily="34" charset="0"/>
              </a:rPr>
              <a:t>Asian long-horned beetle</a:t>
            </a:r>
          </a:p>
        </p:txBody>
      </p:sp>
      <p:sp>
        <p:nvSpPr>
          <p:cNvPr id="46094" name="Text Box 14"/>
          <p:cNvSpPr txBox="1">
            <a:spLocks noChangeArrowheads="1"/>
          </p:cNvSpPr>
          <p:nvPr/>
        </p:nvSpPr>
        <p:spPr bwMode="auto">
          <a:xfrm>
            <a:off x="5414963" y="5780088"/>
            <a:ext cx="1824037" cy="581025"/>
          </a:xfrm>
          <a:prstGeom prst="rect">
            <a:avLst/>
          </a:prstGeom>
          <a:noFill/>
          <a:ln w="9525">
            <a:noFill/>
            <a:miter lim="800000"/>
            <a:headEnd/>
            <a:tailEnd/>
          </a:ln>
        </p:spPr>
        <p:txBody>
          <a:bodyPr>
            <a:spAutoFit/>
          </a:bodyPr>
          <a:lstStyle/>
          <a:p>
            <a:pPr eaLnBrk="1" hangingPunct="1"/>
            <a:r>
              <a:rPr lang="en-US" sz="1600" b="1">
                <a:solidFill>
                  <a:srgbClr val="000000"/>
                </a:solidFill>
                <a:cs typeface="Arial" pitchFamily="34" charset="0"/>
              </a:rPr>
              <a:t>Asian tiger mosquito</a:t>
            </a:r>
          </a:p>
        </p:txBody>
      </p:sp>
      <p:sp>
        <p:nvSpPr>
          <p:cNvPr id="46095" name="Text Box 15"/>
          <p:cNvSpPr txBox="1">
            <a:spLocks noChangeArrowheads="1"/>
          </p:cNvSpPr>
          <p:nvPr/>
        </p:nvSpPr>
        <p:spPr bwMode="auto">
          <a:xfrm>
            <a:off x="7162800" y="5791200"/>
            <a:ext cx="1465263" cy="581025"/>
          </a:xfrm>
          <a:prstGeom prst="rect">
            <a:avLst/>
          </a:prstGeom>
          <a:noFill/>
          <a:ln w="9525">
            <a:noFill/>
            <a:miter lim="800000"/>
            <a:headEnd/>
            <a:tailEnd/>
          </a:ln>
        </p:spPr>
        <p:txBody>
          <a:bodyPr>
            <a:spAutoFit/>
          </a:bodyPr>
          <a:lstStyle/>
          <a:p>
            <a:pPr eaLnBrk="1" hangingPunct="1"/>
            <a:r>
              <a:rPr lang="en-US" sz="1600" b="1">
                <a:solidFill>
                  <a:srgbClr val="000000"/>
                </a:solidFill>
                <a:cs typeface="Arial" pitchFamily="34" charset="0"/>
              </a:rPr>
              <a:t>Gypsy moth larvae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1524000"/>
          </a:xfrm>
        </p:spPr>
        <p:txBody>
          <a:bodyPr anchor="b"/>
          <a:lstStyle/>
          <a:p>
            <a:pPr eaLnBrk="1" hangingPunct="1"/>
            <a:r>
              <a:rPr lang="en-US" sz="4400" smtClean="0"/>
              <a:t>Prevention Is the Best Way to Reduce Threats from Invasive Species</a:t>
            </a:r>
          </a:p>
        </p:txBody>
      </p:sp>
      <p:sp>
        <p:nvSpPr>
          <p:cNvPr id="52227" name="Rectangle 3"/>
          <p:cNvSpPr>
            <a:spLocks noGrp="1" noChangeArrowheads="1"/>
          </p:cNvSpPr>
          <p:nvPr>
            <p:ph type="body" idx="1"/>
          </p:nvPr>
        </p:nvSpPr>
        <p:spPr/>
        <p:txBody>
          <a:bodyPr>
            <a:normAutofit lnSpcReduction="10000"/>
          </a:bodyPr>
          <a:lstStyle/>
          <a:p>
            <a:pPr eaLnBrk="1" hangingPunct="1">
              <a:lnSpc>
                <a:spcPct val="90000"/>
              </a:lnSpc>
            </a:pPr>
            <a:r>
              <a:rPr lang="en-US" sz="2600" smtClean="0"/>
              <a:t>Prevent them from becoming established</a:t>
            </a:r>
          </a:p>
          <a:p>
            <a:pPr eaLnBrk="1" hangingPunct="1">
              <a:lnSpc>
                <a:spcPct val="90000"/>
              </a:lnSpc>
            </a:pPr>
            <a:endParaRPr lang="en-US" sz="2600" smtClean="0"/>
          </a:p>
          <a:p>
            <a:pPr eaLnBrk="1" hangingPunct="1">
              <a:lnSpc>
                <a:spcPct val="90000"/>
              </a:lnSpc>
            </a:pPr>
            <a:r>
              <a:rPr lang="en-US" sz="2600" smtClean="0"/>
              <a:t>Learn the characteristics of the species</a:t>
            </a:r>
          </a:p>
          <a:p>
            <a:pPr eaLnBrk="1" hangingPunct="1">
              <a:lnSpc>
                <a:spcPct val="90000"/>
              </a:lnSpc>
            </a:pPr>
            <a:endParaRPr lang="en-US" sz="2600" smtClean="0"/>
          </a:p>
          <a:p>
            <a:pPr eaLnBrk="1" hangingPunct="1">
              <a:lnSpc>
                <a:spcPct val="90000"/>
              </a:lnSpc>
            </a:pPr>
            <a:r>
              <a:rPr lang="en-US" sz="2600" smtClean="0"/>
              <a:t>Set up research programs</a:t>
            </a:r>
          </a:p>
          <a:p>
            <a:pPr eaLnBrk="1" hangingPunct="1">
              <a:lnSpc>
                <a:spcPct val="90000"/>
              </a:lnSpc>
            </a:pPr>
            <a:endParaRPr lang="en-US" sz="2600" smtClean="0"/>
          </a:p>
          <a:p>
            <a:pPr eaLnBrk="1" hangingPunct="1">
              <a:lnSpc>
                <a:spcPct val="90000"/>
              </a:lnSpc>
            </a:pPr>
            <a:r>
              <a:rPr lang="en-US" sz="2600" smtClean="0"/>
              <a:t>Try to find natural ways to control them</a:t>
            </a:r>
          </a:p>
          <a:p>
            <a:pPr eaLnBrk="1" hangingPunct="1">
              <a:lnSpc>
                <a:spcPct val="90000"/>
              </a:lnSpc>
            </a:pPr>
            <a:endParaRPr lang="en-US" sz="2600" smtClean="0"/>
          </a:p>
          <a:p>
            <a:pPr eaLnBrk="1" hangingPunct="1">
              <a:lnSpc>
                <a:spcPct val="90000"/>
              </a:lnSpc>
            </a:pPr>
            <a:r>
              <a:rPr lang="en-US" sz="2600" smtClean="0"/>
              <a:t>International treaties</a:t>
            </a:r>
          </a:p>
          <a:p>
            <a:pPr eaLnBrk="1" hangingPunct="1">
              <a:lnSpc>
                <a:spcPct val="90000"/>
              </a:lnSpc>
            </a:pPr>
            <a:endParaRPr lang="en-US" sz="2600" smtClean="0"/>
          </a:p>
          <a:p>
            <a:pPr eaLnBrk="1" hangingPunct="1">
              <a:lnSpc>
                <a:spcPct val="90000"/>
              </a:lnSpc>
            </a:pPr>
            <a:r>
              <a:rPr lang="en-US" sz="2600" smtClean="0"/>
              <a:t>Public education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0914"/>
          <p:cNvPicPr>
            <a:picLocks noChangeAspect="1" noChangeArrowheads="1"/>
          </p:cNvPicPr>
          <p:nvPr/>
        </p:nvPicPr>
        <p:blipFill>
          <a:blip r:embed="rId3" cstate="print"/>
          <a:srcRect/>
          <a:stretch>
            <a:fillRect/>
          </a:stretch>
        </p:blipFill>
        <p:spPr bwMode="auto">
          <a:xfrm>
            <a:off x="1647825" y="893763"/>
            <a:ext cx="5895975" cy="5764212"/>
          </a:xfrm>
          <a:prstGeom prst="rect">
            <a:avLst/>
          </a:prstGeom>
          <a:noFill/>
          <a:ln w="9525">
            <a:noFill/>
            <a:miter lim="800000"/>
            <a:headEnd/>
            <a:tailEnd/>
          </a:ln>
        </p:spPr>
      </p:pic>
      <p:sp>
        <p:nvSpPr>
          <p:cNvPr id="53251" name="Rectangle 5"/>
          <p:cNvSpPr>
            <a:spLocks noChangeArrowheads="1"/>
          </p:cNvSpPr>
          <p:nvPr/>
        </p:nvSpPr>
        <p:spPr bwMode="auto">
          <a:xfrm>
            <a:off x="7985125" y="6584950"/>
            <a:ext cx="1160463" cy="265113"/>
          </a:xfrm>
          <a:prstGeom prst="rect">
            <a:avLst/>
          </a:prstGeom>
          <a:noFill/>
          <a:ln w="9525">
            <a:noFill/>
            <a:miter lim="800000"/>
            <a:headEnd/>
            <a:tailEnd/>
          </a:ln>
        </p:spPr>
        <p:txBody>
          <a:bodyPr wrap="none" lIns="82058" tIns="41029" rIns="82058" bIns="41029">
            <a:spAutoFit/>
          </a:bodyPr>
          <a:lstStyle/>
          <a:p>
            <a:pPr algn="r" defTabSz="820738"/>
            <a:r>
              <a:rPr lang="en-US" sz="1200" b="1">
                <a:cs typeface="Arial" pitchFamily="34" charset="0"/>
              </a:rPr>
              <a:t>Fig. 9-14, p. 203</a:t>
            </a:r>
          </a:p>
        </p:txBody>
      </p:sp>
      <p:sp>
        <p:nvSpPr>
          <p:cNvPr id="53252" name="Rectangle 2"/>
          <p:cNvSpPr>
            <a:spLocks noChangeArrowheads="1"/>
          </p:cNvSpPr>
          <p:nvPr/>
        </p:nvSpPr>
        <p:spPr bwMode="auto">
          <a:xfrm>
            <a:off x="0" y="0"/>
            <a:ext cx="9144000" cy="762000"/>
          </a:xfrm>
          <a:prstGeom prst="rect">
            <a:avLst/>
          </a:prstGeom>
          <a:solidFill>
            <a:srgbClr val="1D3D6B"/>
          </a:solidFill>
          <a:ln w="9525">
            <a:noFill/>
            <a:miter lim="800000"/>
            <a:headEnd/>
            <a:tailEnd/>
          </a:ln>
        </p:spPr>
        <p:txBody>
          <a:bodyPr anchor="ctr"/>
          <a:lstStyle/>
          <a:p>
            <a:pPr algn="ctr" eaLnBrk="1" hangingPunct="1"/>
            <a:r>
              <a:rPr lang="en-US" sz="3000">
                <a:solidFill>
                  <a:schemeClr val="bg1"/>
                </a:solidFill>
              </a:rPr>
              <a:t>What Can You Do? Controlling Invasive Species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0915"/>
          <p:cNvPicPr preferRelativeResize="0">
            <a:picLocks noChangeAspect="1" noChangeArrowheads="1"/>
          </p:cNvPicPr>
          <p:nvPr/>
        </p:nvPicPr>
        <p:blipFill>
          <a:blip r:embed="rId3" cstate="print"/>
          <a:srcRect/>
          <a:stretch>
            <a:fillRect/>
          </a:stretch>
        </p:blipFill>
        <p:spPr bwMode="auto">
          <a:xfrm>
            <a:off x="1028700" y="914400"/>
            <a:ext cx="7048500" cy="5689600"/>
          </a:xfrm>
          <a:prstGeom prst="rect">
            <a:avLst/>
          </a:prstGeom>
          <a:noFill/>
          <a:ln w="9525">
            <a:noFill/>
            <a:miter lim="800000"/>
            <a:headEnd/>
            <a:tailEnd/>
          </a:ln>
        </p:spPr>
      </p:pic>
      <p:sp>
        <p:nvSpPr>
          <p:cNvPr id="56323" name="Rectangle 5"/>
          <p:cNvSpPr>
            <a:spLocks noChangeArrowheads="1"/>
          </p:cNvSpPr>
          <p:nvPr/>
        </p:nvSpPr>
        <p:spPr bwMode="auto">
          <a:xfrm>
            <a:off x="7985125" y="6584950"/>
            <a:ext cx="1160463" cy="265113"/>
          </a:xfrm>
          <a:prstGeom prst="rect">
            <a:avLst/>
          </a:prstGeom>
          <a:noFill/>
          <a:ln w="9525">
            <a:noFill/>
            <a:miter lim="800000"/>
            <a:headEnd/>
            <a:tailEnd/>
          </a:ln>
        </p:spPr>
        <p:txBody>
          <a:bodyPr wrap="none" lIns="82058" tIns="41029" rIns="82058" bIns="41029">
            <a:spAutoFit/>
          </a:bodyPr>
          <a:lstStyle/>
          <a:p>
            <a:pPr algn="r" defTabSz="820738"/>
            <a:r>
              <a:rPr lang="en-US" sz="1200" b="1">
                <a:cs typeface="Arial" pitchFamily="34" charset="0"/>
              </a:rPr>
              <a:t>Fig. 9-15, p. 203</a:t>
            </a:r>
          </a:p>
        </p:txBody>
      </p:sp>
      <p:sp>
        <p:nvSpPr>
          <p:cNvPr id="56324" name="Rectangle 2"/>
          <p:cNvSpPr>
            <a:spLocks noChangeArrowheads="1"/>
          </p:cNvSpPr>
          <p:nvPr/>
        </p:nvSpPr>
        <p:spPr bwMode="auto">
          <a:xfrm>
            <a:off x="0" y="0"/>
            <a:ext cx="9144000" cy="762000"/>
          </a:xfrm>
          <a:prstGeom prst="rect">
            <a:avLst/>
          </a:prstGeom>
          <a:solidFill>
            <a:srgbClr val="1D3D6B"/>
          </a:solidFill>
          <a:ln w="9525">
            <a:noFill/>
            <a:miter lim="800000"/>
            <a:headEnd/>
            <a:tailEnd/>
          </a:ln>
        </p:spPr>
        <p:txBody>
          <a:bodyPr anchor="ctr"/>
          <a:lstStyle/>
          <a:p>
            <a:pPr algn="ctr" eaLnBrk="1" hangingPunct="1"/>
            <a:r>
              <a:rPr lang="en-US" sz="3000">
                <a:solidFill>
                  <a:schemeClr val="bg1"/>
                </a:solidFill>
              </a:rPr>
              <a:t>Bioaccumulation and Biomagnification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p:txBody>
          <a:bodyPr anchor="b">
            <a:normAutofit fontScale="90000"/>
          </a:bodyPr>
          <a:lstStyle/>
          <a:p>
            <a:pPr eaLnBrk="1" hangingPunct="1"/>
            <a:r>
              <a:rPr lang="en-US" smtClean="0"/>
              <a:t>Case Study: Where Have All the Honeybees Gone?</a:t>
            </a:r>
          </a:p>
        </p:txBody>
      </p:sp>
      <p:sp>
        <p:nvSpPr>
          <p:cNvPr id="59395" name="Rectangle 1027"/>
          <p:cNvSpPr>
            <a:spLocks noGrp="1" noChangeArrowheads="1"/>
          </p:cNvSpPr>
          <p:nvPr>
            <p:ph type="body" idx="1"/>
          </p:nvPr>
        </p:nvSpPr>
        <p:spPr/>
        <p:txBody>
          <a:bodyPr>
            <a:normAutofit lnSpcReduction="10000"/>
          </a:bodyPr>
          <a:lstStyle/>
          <a:p>
            <a:pPr eaLnBrk="1" hangingPunct="1">
              <a:lnSpc>
                <a:spcPct val="90000"/>
              </a:lnSpc>
            </a:pPr>
            <a:r>
              <a:rPr lang="en-US" smtClean="0"/>
              <a:t>Honeybees responsible for 80% of insect-pollinated plants and nearly 1/3 human food</a:t>
            </a:r>
          </a:p>
          <a:p>
            <a:pPr eaLnBrk="1" hangingPunct="1">
              <a:lnSpc>
                <a:spcPct val="90000"/>
              </a:lnSpc>
            </a:pPr>
            <a:r>
              <a:rPr lang="en-US" smtClean="0"/>
              <a:t>2006: 30% drop in honeybee populations</a:t>
            </a:r>
          </a:p>
          <a:p>
            <a:pPr eaLnBrk="1" hangingPunct="1">
              <a:lnSpc>
                <a:spcPct val="90000"/>
              </a:lnSpc>
            </a:pPr>
            <a:endParaRPr lang="en-US" smtClean="0"/>
          </a:p>
          <a:p>
            <a:pPr eaLnBrk="1" hangingPunct="1">
              <a:lnSpc>
                <a:spcPct val="90000"/>
              </a:lnSpc>
            </a:pPr>
            <a:r>
              <a:rPr lang="en-US" smtClean="0"/>
              <a:t>Dying due to</a:t>
            </a:r>
          </a:p>
          <a:p>
            <a:pPr lvl="1" eaLnBrk="1" hangingPunct="1">
              <a:lnSpc>
                <a:spcPct val="90000"/>
              </a:lnSpc>
            </a:pPr>
            <a:r>
              <a:rPr lang="en-US" sz="2800" smtClean="0"/>
              <a:t>Pesticides?</a:t>
            </a:r>
          </a:p>
          <a:p>
            <a:pPr lvl="1" eaLnBrk="1" hangingPunct="1">
              <a:lnSpc>
                <a:spcPct val="90000"/>
              </a:lnSpc>
            </a:pPr>
            <a:r>
              <a:rPr lang="en-US" sz="2800" smtClean="0"/>
              <a:t>Parasites?</a:t>
            </a:r>
          </a:p>
          <a:p>
            <a:pPr lvl="1" eaLnBrk="1" hangingPunct="1">
              <a:lnSpc>
                <a:spcPct val="90000"/>
              </a:lnSpc>
            </a:pPr>
            <a:r>
              <a:rPr lang="en-US" sz="2800" smtClean="0"/>
              <a:t>Viruses, fungi, bacteria?</a:t>
            </a:r>
          </a:p>
          <a:p>
            <a:pPr lvl="1" eaLnBrk="1" hangingPunct="1">
              <a:lnSpc>
                <a:spcPct val="90000"/>
              </a:lnSpc>
            </a:pPr>
            <a:r>
              <a:rPr lang="en-US" sz="2800" smtClean="0"/>
              <a:t>Microwave radiation – cell phones?</a:t>
            </a:r>
          </a:p>
          <a:p>
            <a:pPr lvl="1" eaLnBrk="1" hangingPunct="1">
              <a:lnSpc>
                <a:spcPct val="90000"/>
              </a:lnSpc>
            </a:pPr>
            <a:r>
              <a:rPr lang="en-US" sz="2800" smtClean="0"/>
              <a:t>Bee colony collapse syndrome</a:t>
            </a:r>
            <a:endParaRPr lang="en-US" smtClean="0">
              <a:solidFill>
                <a:srgbClr val="CC33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9144000" cy="1524000"/>
          </a:xfrm>
        </p:spPr>
        <p:txBody>
          <a:bodyPr/>
          <a:lstStyle/>
          <a:p>
            <a:pPr eaLnBrk="1" hangingPunct="1"/>
            <a:r>
              <a:rPr lang="en-US" smtClean="0"/>
              <a:t>Case Study: A Disturbing Message </a:t>
            </a:r>
            <a:br>
              <a:rPr lang="en-US" smtClean="0"/>
            </a:br>
            <a:r>
              <a:rPr lang="en-US" smtClean="0"/>
              <a:t>from the Birds (1)</a:t>
            </a:r>
          </a:p>
        </p:txBody>
      </p:sp>
      <p:sp>
        <p:nvSpPr>
          <p:cNvPr id="68611" name="Rectangle 3"/>
          <p:cNvSpPr>
            <a:spLocks noGrp="1" noChangeArrowheads="1"/>
          </p:cNvSpPr>
          <p:nvPr>
            <p:ph type="body" idx="1"/>
          </p:nvPr>
        </p:nvSpPr>
        <p:spPr/>
        <p:txBody>
          <a:bodyPr>
            <a:normAutofit fontScale="92500" lnSpcReduction="20000"/>
          </a:bodyPr>
          <a:lstStyle/>
          <a:p>
            <a:pPr eaLnBrk="1" hangingPunct="1"/>
            <a:r>
              <a:rPr lang="en-US" smtClean="0"/>
              <a:t>1/3 of 800 bird species in U.S. are endangered or threatened</a:t>
            </a:r>
          </a:p>
          <a:p>
            <a:pPr eaLnBrk="1" hangingPunct="1"/>
            <a:endParaRPr lang="en-US" smtClean="0"/>
          </a:p>
          <a:p>
            <a:pPr eaLnBrk="1" hangingPunct="1"/>
            <a:r>
              <a:rPr lang="en-US" smtClean="0"/>
              <a:t>Habitat loss and fragmentation of the birds’ breeding habitats</a:t>
            </a:r>
          </a:p>
          <a:p>
            <a:pPr lvl="1" eaLnBrk="1" hangingPunct="1"/>
            <a:r>
              <a:rPr lang="en-US" smtClean="0"/>
              <a:t>Forests cleared for farms, lumber plantations, roads, and development</a:t>
            </a:r>
          </a:p>
          <a:p>
            <a:pPr lvl="1" eaLnBrk="1" hangingPunct="1">
              <a:buFont typeface="Times" pitchFamily="84" charset="0"/>
              <a:buNone/>
            </a:pPr>
            <a:endParaRPr lang="en-US" sz="2800" smtClean="0"/>
          </a:p>
          <a:p>
            <a:pPr eaLnBrk="1" hangingPunct="1"/>
            <a:r>
              <a:rPr lang="en-US" smtClean="0"/>
              <a:t>Intentional or accidental introduction of nonnative species</a:t>
            </a:r>
          </a:p>
          <a:p>
            <a:pPr lvl="1" eaLnBrk="1" hangingPunct="1"/>
            <a:r>
              <a:rPr lang="en-US" smtClean="0"/>
              <a:t>Eat the birds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chor="b">
            <a:normAutofit fontScale="90000"/>
          </a:bodyPr>
          <a:lstStyle/>
          <a:p>
            <a:pPr eaLnBrk="1" hangingPunct="1"/>
            <a:r>
              <a:rPr lang="en-US" i="1" smtClean="0"/>
              <a:t>9-1 What Role Do Humans Play in the Extinction of Species?</a:t>
            </a:r>
          </a:p>
        </p:txBody>
      </p:sp>
      <p:sp>
        <p:nvSpPr>
          <p:cNvPr id="6147" name="Rectangle 3"/>
          <p:cNvSpPr>
            <a:spLocks noGrp="1" noChangeArrowheads="1"/>
          </p:cNvSpPr>
          <p:nvPr>
            <p:ph type="body" idx="1"/>
          </p:nvPr>
        </p:nvSpPr>
        <p:spPr>
          <a:xfrm>
            <a:off x="457200" y="1676400"/>
            <a:ext cx="8229600" cy="4800600"/>
          </a:xfrm>
        </p:spPr>
        <p:txBody>
          <a:bodyPr/>
          <a:lstStyle/>
          <a:p>
            <a:pPr eaLnBrk="1" hangingPunct="1"/>
            <a:r>
              <a:rPr lang="en-US" b="1" i="1" smtClean="0"/>
              <a:t>Concept 9-1</a:t>
            </a:r>
            <a:r>
              <a:rPr lang="en-US" i="1" smtClean="0"/>
              <a:t>  Species are becoming extinct 100 to 1,000 times faster than they were before modern humans arrived on the earth (the background rate), and by the end of this century, the extinction rate is expected to be 10,000 times the background rate.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9144000" cy="1524000"/>
          </a:xfrm>
        </p:spPr>
        <p:txBody>
          <a:bodyPr anchor="b"/>
          <a:lstStyle/>
          <a:p>
            <a:pPr eaLnBrk="1" hangingPunct="1"/>
            <a:r>
              <a:rPr lang="en-US" smtClean="0"/>
              <a:t>Case Study: A Disturbing Message </a:t>
            </a:r>
            <a:br>
              <a:rPr lang="en-US" smtClean="0"/>
            </a:br>
            <a:r>
              <a:rPr lang="en-US" smtClean="0"/>
              <a:t>from the Birds (2)</a:t>
            </a:r>
          </a:p>
        </p:txBody>
      </p:sp>
      <p:sp>
        <p:nvSpPr>
          <p:cNvPr id="69635" name="Rectangle 3"/>
          <p:cNvSpPr>
            <a:spLocks noGrp="1" noChangeArrowheads="1"/>
          </p:cNvSpPr>
          <p:nvPr>
            <p:ph type="body" idx="1"/>
          </p:nvPr>
        </p:nvSpPr>
        <p:spPr/>
        <p:txBody>
          <a:bodyPr>
            <a:normAutofit fontScale="92500" lnSpcReduction="20000"/>
          </a:bodyPr>
          <a:lstStyle/>
          <a:p>
            <a:pPr eaLnBrk="1" hangingPunct="1"/>
            <a:r>
              <a:rPr lang="en-US" smtClean="0"/>
              <a:t>Seabirds caught and drown in fishing equipment</a:t>
            </a:r>
          </a:p>
          <a:p>
            <a:pPr eaLnBrk="1" hangingPunct="1"/>
            <a:endParaRPr lang="en-US" smtClean="0"/>
          </a:p>
          <a:p>
            <a:pPr eaLnBrk="1" hangingPunct="1"/>
            <a:r>
              <a:rPr lang="en-US" smtClean="0"/>
              <a:t>Migrating birds fly into power lines, communication towers, and skyscrapers</a:t>
            </a:r>
          </a:p>
          <a:p>
            <a:pPr eaLnBrk="1" hangingPunct="1">
              <a:buFont typeface="Times" pitchFamily="84" charset="0"/>
              <a:buNone/>
            </a:pPr>
            <a:endParaRPr lang="en-US" smtClean="0"/>
          </a:p>
          <a:p>
            <a:pPr eaLnBrk="1" hangingPunct="1"/>
            <a:r>
              <a:rPr lang="en-US" smtClean="0"/>
              <a:t>Other threats</a:t>
            </a:r>
          </a:p>
          <a:p>
            <a:pPr lvl="1" eaLnBrk="1" hangingPunct="1"/>
            <a:r>
              <a:rPr lang="en-US" smtClean="0"/>
              <a:t>Oil spills</a:t>
            </a:r>
          </a:p>
          <a:p>
            <a:pPr lvl="1" eaLnBrk="1" hangingPunct="1"/>
            <a:r>
              <a:rPr lang="en-US" smtClean="0"/>
              <a:t>Pesticides</a:t>
            </a:r>
          </a:p>
          <a:p>
            <a:pPr lvl="1" eaLnBrk="1" hangingPunct="1"/>
            <a:r>
              <a:rPr lang="en-US" smtClean="0"/>
              <a:t>Herbicides</a:t>
            </a:r>
          </a:p>
          <a:p>
            <a:pPr lvl="1" eaLnBrk="1" hangingPunct="1"/>
            <a:r>
              <a:rPr lang="en-US" smtClean="0"/>
              <a:t>Ingestion of toxic lead shotgun pellets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524000"/>
          </a:xfrm>
        </p:spPr>
        <p:txBody>
          <a:bodyPr anchor="b"/>
          <a:lstStyle/>
          <a:p>
            <a:pPr eaLnBrk="1" hangingPunct="1"/>
            <a:r>
              <a:rPr lang="en-US" smtClean="0"/>
              <a:t>Case Study: A Disturbing Message </a:t>
            </a:r>
            <a:br>
              <a:rPr lang="en-US" smtClean="0"/>
            </a:br>
            <a:r>
              <a:rPr lang="en-US" smtClean="0"/>
              <a:t>from the Birds (3)</a:t>
            </a:r>
          </a:p>
        </p:txBody>
      </p:sp>
      <p:sp>
        <p:nvSpPr>
          <p:cNvPr id="70659" name="Rectangle 3"/>
          <p:cNvSpPr>
            <a:spLocks noGrp="1" noChangeArrowheads="1"/>
          </p:cNvSpPr>
          <p:nvPr>
            <p:ph type="body" idx="1"/>
          </p:nvPr>
        </p:nvSpPr>
        <p:spPr/>
        <p:txBody>
          <a:bodyPr/>
          <a:lstStyle/>
          <a:p>
            <a:pPr eaLnBrk="1" hangingPunct="1"/>
            <a:r>
              <a:rPr lang="en-US" smtClean="0"/>
              <a:t>Greatest new threat: Climate change</a:t>
            </a:r>
          </a:p>
          <a:p>
            <a:pPr eaLnBrk="1" hangingPunct="1">
              <a:buFont typeface="Times" pitchFamily="84" charset="0"/>
              <a:buNone/>
            </a:pPr>
            <a:endParaRPr lang="en-US" smtClean="0"/>
          </a:p>
          <a:p>
            <a:pPr eaLnBrk="1" hangingPunct="1"/>
            <a:r>
              <a:rPr lang="en-US" smtClean="0"/>
              <a:t>Environmental indicators</a:t>
            </a:r>
          </a:p>
          <a:p>
            <a:pPr eaLnBrk="1" hangingPunct="1">
              <a:buFont typeface="Times" pitchFamily="84" charset="0"/>
              <a:buNone/>
            </a:pPr>
            <a:endParaRPr lang="en-US" smtClean="0"/>
          </a:p>
          <a:p>
            <a:pPr eaLnBrk="1" hangingPunct="1"/>
            <a:r>
              <a:rPr lang="en-US" smtClean="0"/>
              <a:t>Economic and ecological services</a:t>
            </a:r>
          </a:p>
          <a:p>
            <a:pPr eaLnBrk="1" hangingPunct="1"/>
            <a:endParaRPr lang="en-US" smtClean="0"/>
          </a:p>
          <a:p>
            <a:pPr eaLnBrk="1" hangingPunct="1">
              <a:buFont typeface="Times" pitchFamily="84" charset="0"/>
              <a:buNone/>
            </a:pPr>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0"/>
            <a:ext cx="9144000" cy="1524000"/>
          </a:xfrm>
        </p:spPr>
        <p:txBody>
          <a:bodyPr anchor="b"/>
          <a:lstStyle/>
          <a:p>
            <a:pPr eaLnBrk="1" hangingPunct="1"/>
            <a:r>
              <a:rPr lang="en-US" smtClean="0"/>
              <a:t>International Treaties and National Laws Help to Protect Species</a:t>
            </a:r>
          </a:p>
        </p:txBody>
      </p:sp>
      <p:sp>
        <p:nvSpPr>
          <p:cNvPr id="74755" name="Rectangle 3"/>
          <p:cNvSpPr>
            <a:spLocks noGrp="1" noChangeArrowheads="1"/>
          </p:cNvSpPr>
          <p:nvPr>
            <p:ph type="body" idx="1"/>
          </p:nvPr>
        </p:nvSpPr>
        <p:spPr/>
        <p:txBody>
          <a:bodyPr/>
          <a:lstStyle/>
          <a:p>
            <a:pPr eaLnBrk="1" hangingPunct="1"/>
            <a:r>
              <a:rPr lang="en-US" smtClean="0"/>
              <a:t>1975: Convention on International Trade in Endangered Species (CITES)</a:t>
            </a:r>
          </a:p>
          <a:p>
            <a:pPr lvl="1" eaLnBrk="1" hangingPunct="1"/>
            <a:r>
              <a:rPr lang="en-US" smtClean="0"/>
              <a:t>Signed by 172 countries </a:t>
            </a:r>
          </a:p>
          <a:p>
            <a:pPr eaLnBrk="1" hangingPunct="1">
              <a:buFont typeface="Times" pitchFamily="84" charset="0"/>
              <a:buNone/>
            </a:pPr>
            <a:endParaRPr lang="en-US" smtClean="0"/>
          </a:p>
          <a:p>
            <a:pPr eaLnBrk="1" hangingPunct="1"/>
            <a:r>
              <a:rPr lang="en-US" smtClean="0"/>
              <a:t>Convention on Biological Diversity (BCD)</a:t>
            </a:r>
          </a:p>
          <a:p>
            <a:pPr lvl="1" eaLnBrk="1" hangingPunct="1"/>
            <a:r>
              <a:rPr lang="en-US" smtClean="0"/>
              <a:t>Focuses on ecosystems</a:t>
            </a:r>
          </a:p>
          <a:p>
            <a:pPr lvl="1" eaLnBrk="1" hangingPunct="1"/>
            <a:r>
              <a:rPr lang="en-US" smtClean="0"/>
              <a:t>Ratified by 190 countries (not the U.S.)</a:t>
            </a:r>
          </a:p>
          <a:p>
            <a:pPr eaLnBrk="1" hangingPunct="1"/>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chor="b"/>
          <a:lstStyle/>
          <a:p>
            <a:pPr eaLnBrk="1" hangingPunct="1"/>
            <a:r>
              <a:rPr lang="en-US" smtClean="0"/>
              <a:t>Endangered Species Act</a:t>
            </a:r>
          </a:p>
        </p:txBody>
      </p:sp>
      <p:sp>
        <p:nvSpPr>
          <p:cNvPr id="75779" name="Rectangle 3"/>
          <p:cNvSpPr>
            <a:spLocks noGrp="1" noChangeArrowheads="1"/>
          </p:cNvSpPr>
          <p:nvPr>
            <p:ph type="body" idx="1"/>
          </p:nvPr>
        </p:nvSpPr>
        <p:spPr/>
        <p:txBody>
          <a:bodyPr>
            <a:normAutofit fontScale="92500" lnSpcReduction="20000"/>
          </a:bodyPr>
          <a:lstStyle/>
          <a:p>
            <a:pPr eaLnBrk="1" hangingPunct="1"/>
            <a:r>
              <a:rPr lang="en-US" dirty="0" smtClean="0"/>
              <a:t>Endangered Species Act (ESA): 1973 and later amended in 1982, 1985, and 1988</a:t>
            </a:r>
          </a:p>
          <a:p>
            <a:pPr eaLnBrk="1" hangingPunct="1"/>
            <a:endParaRPr lang="en-US" dirty="0" smtClean="0"/>
          </a:p>
          <a:p>
            <a:pPr eaLnBrk="1" hangingPunct="1"/>
            <a:r>
              <a:rPr lang="en-US" dirty="0" smtClean="0"/>
              <a:t>Identify and protect endangered species in the U.S. and abroad</a:t>
            </a:r>
          </a:p>
          <a:p>
            <a:pPr eaLnBrk="1" hangingPunct="1"/>
            <a:endParaRPr lang="en-US" dirty="0" smtClean="0"/>
          </a:p>
          <a:p>
            <a:pPr eaLnBrk="1" hangingPunct="1"/>
            <a:r>
              <a:rPr lang="en-US" dirty="0" smtClean="0"/>
              <a:t>National Marine Fisheries Service for ocean species</a:t>
            </a:r>
          </a:p>
          <a:p>
            <a:pPr eaLnBrk="1" hangingPunct="1"/>
            <a:endParaRPr lang="en-US" dirty="0" smtClean="0"/>
          </a:p>
          <a:p>
            <a:pPr eaLnBrk="1" hangingPunct="1"/>
            <a:r>
              <a:rPr lang="en-US" dirty="0" smtClean="0"/>
              <a:t>U.S. Fish and Wildlife Service for all others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0" y="0"/>
            <a:ext cx="9144000" cy="1524000"/>
          </a:xfrm>
        </p:spPr>
        <p:txBody>
          <a:bodyPr anchor="b"/>
          <a:lstStyle/>
          <a:p>
            <a:r>
              <a:rPr lang="en-US" smtClean="0"/>
              <a:t>Science Focus: Accomplishments of the Endangered Species Act (2)</a:t>
            </a:r>
          </a:p>
        </p:txBody>
      </p:sp>
      <p:sp>
        <p:nvSpPr>
          <p:cNvPr id="78851" name="Content Placeholder 2"/>
          <p:cNvSpPr>
            <a:spLocks noGrp="1"/>
          </p:cNvSpPr>
          <p:nvPr>
            <p:ph idx="1"/>
          </p:nvPr>
        </p:nvSpPr>
        <p:spPr/>
        <p:txBody>
          <a:bodyPr/>
          <a:lstStyle/>
          <a:p>
            <a:r>
              <a:rPr lang="en-US" smtClean="0"/>
              <a:t>Three ways to improve ESA</a:t>
            </a:r>
          </a:p>
          <a:p>
            <a:pPr>
              <a:buFont typeface="Calibri" pitchFamily="34" charset="0"/>
              <a:buAutoNum type="arabicPeriod"/>
            </a:pPr>
            <a:r>
              <a:rPr lang="en-US" smtClean="0"/>
              <a:t>Greatly increase funding</a:t>
            </a:r>
          </a:p>
          <a:p>
            <a:pPr>
              <a:buFont typeface="Calibri" pitchFamily="34" charset="0"/>
              <a:buAutoNum type="arabicPeriod"/>
            </a:pPr>
            <a:r>
              <a:rPr lang="en-US" smtClean="0"/>
              <a:t>Develop recovery plans more quickly</a:t>
            </a:r>
          </a:p>
          <a:p>
            <a:pPr>
              <a:buFont typeface="Calibri" pitchFamily="34" charset="0"/>
              <a:buAutoNum type="arabicPeriod"/>
            </a:pPr>
            <a:r>
              <a:rPr lang="en-US" smtClean="0"/>
              <a:t>When a species is first listed, establish the core of its habitat that’s critical for survival</a:t>
            </a:r>
          </a:p>
          <a:p>
            <a:pPr>
              <a:buFont typeface="Calibri" pitchFamily="34" charset="0"/>
              <a:buAutoNum type="arabicPeriod"/>
            </a:pPr>
            <a:endParaRPr lang="en-US" smtClean="0"/>
          </a:p>
          <a:p>
            <a:r>
              <a:rPr lang="en-US" smtClean="0"/>
              <a:t>New law needed to focus on sustaining biodiversity and ecosystem health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0"/>
            <a:ext cx="9144000" cy="1524000"/>
          </a:xfrm>
        </p:spPr>
        <p:txBody>
          <a:bodyPr anchor="b"/>
          <a:lstStyle/>
          <a:p>
            <a:pPr eaLnBrk="1" hangingPunct="1"/>
            <a:r>
              <a:rPr lang="en-US" smtClean="0"/>
              <a:t>We Can Establish Wildlife Refuges </a:t>
            </a:r>
            <a:br>
              <a:rPr lang="en-US" smtClean="0"/>
            </a:br>
            <a:r>
              <a:rPr lang="en-US" smtClean="0"/>
              <a:t>and Other Protected Areas</a:t>
            </a:r>
          </a:p>
        </p:txBody>
      </p:sp>
      <p:sp>
        <p:nvSpPr>
          <p:cNvPr id="80899" name="Rectangle 3"/>
          <p:cNvSpPr>
            <a:spLocks noGrp="1" noChangeArrowheads="1"/>
          </p:cNvSpPr>
          <p:nvPr>
            <p:ph type="body" idx="1"/>
          </p:nvPr>
        </p:nvSpPr>
        <p:spPr/>
        <p:txBody>
          <a:bodyPr/>
          <a:lstStyle/>
          <a:p>
            <a:pPr eaLnBrk="1" hangingPunct="1"/>
            <a:r>
              <a:rPr lang="en-US" smtClean="0"/>
              <a:t>1903: Theodore Roosevelt</a:t>
            </a:r>
          </a:p>
          <a:p>
            <a:pPr eaLnBrk="1" hangingPunct="1">
              <a:buFont typeface="Times" pitchFamily="84" charset="0"/>
              <a:buNone/>
            </a:pPr>
            <a:endParaRPr lang="en-US" smtClean="0"/>
          </a:p>
          <a:p>
            <a:pPr eaLnBrk="1" hangingPunct="1"/>
            <a:r>
              <a:rPr lang="en-US" smtClean="0"/>
              <a:t>Wildlife refuges</a:t>
            </a:r>
          </a:p>
          <a:p>
            <a:pPr lvl="1" eaLnBrk="1" hangingPunct="1"/>
            <a:r>
              <a:rPr lang="en-US" smtClean="0"/>
              <a:t>Most are wetland sanctuaries</a:t>
            </a:r>
          </a:p>
          <a:p>
            <a:pPr lvl="1" eaLnBrk="1" hangingPunct="1"/>
            <a:r>
              <a:rPr lang="en-US" smtClean="0"/>
              <a:t>More needed for endangered plants</a:t>
            </a:r>
          </a:p>
          <a:p>
            <a:pPr lvl="1" eaLnBrk="1" hangingPunct="1"/>
            <a:r>
              <a:rPr lang="en-US" smtClean="0"/>
              <a:t>Could abandoned military lands be used for wildlife habitats?</a:t>
            </a:r>
          </a:p>
          <a:p>
            <a:pPr eaLnBrk="1" hangingPunct="1"/>
            <a:endParaRPr lang="en-US" smtClean="0"/>
          </a:p>
          <a:p>
            <a:pPr eaLnBrk="1" hangingPunct="1"/>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0"/>
            <a:ext cx="9144000" cy="1524000"/>
          </a:xfrm>
        </p:spPr>
        <p:txBody>
          <a:bodyPr/>
          <a:lstStyle/>
          <a:p>
            <a:pPr eaLnBrk="1" hangingPunct="1"/>
            <a:r>
              <a:rPr lang="en-US" sz="4200" smtClean="0"/>
              <a:t>Gene Banks, Botanical Gardens, and Wildlife Farms Can Help Protect Species</a:t>
            </a:r>
          </a:p>
        </p:txBody>
      </p:sp>
      <p:sp>
        <p:nvSpPr>
          <p:cNvPr id="82947" name="Rectangle 3"/>
          <p:cNvSpPr>
            <a:spLocks noGrp="1" noChangeArrowheads="1"/>
          </p:cNvSpPr>
          <p:nvPr>
            <p:ph type="body" idx="1"/>
          </p:nvPr>
        </p:nvSpPr>
        <p:spPr/>
        <p:txBody>
          <a:bodyPr/>
          <a:lstStyle/>
          <a:p>
            <a:pPr eaLnBrk="1" hangingPunct="1"/>
            <a:r>
              <a:rPr lang="en-US" smtClean="0"/>
              <a:t>Gene or seed banks</a:t>
            </a:r>
          </a:p>
          <a:p>
            <a:pPr lvl="1" eaLnBrk="1" hangingPunct="1"/>
            <a:r>
              <a:rPr lang="en-US" smtClean="0"/>
              <a:t>Preserve genetic material of endangered plants</a:t>
            </a:r>
          </a:p>
          <a:p>
            <a:pPr eaLnBrk="1" hangingPunct="1"/>
            <a:endParaRPr lang="en-US" smtClean="0"/>
          </a:p>
          <a:p>
            <a:pPr eaLnBrk="1" hangingPunct="1"/>
            <a:r>
              <a:rPr lang="en-US" smtClean="0"/>
              <a:t>Botanical gardens and arboreta</a:t>
            </a:r>
          </a:p>
          <a:p>
            <a:pPr lvl="1" eaLnBrk="1" hangingPunct="1"/>
            <a:r>
              <a:rPr lang="en-US" smtClean="0"/>
              <a:t>Living plants</a:t>
            </a:r>
          </a:p>
          <a:p>
            <a:pPr eaLnBrk="1" hangingPunct="1"/>
            <a:endParaRPr lang="en-US" smtClean="0"/>
          </a:p>
          <a:p>
            <a:pPr eaLnBrk="1" hangingPunct="1"/>
            <a:r>
              <a:rPr lang="en-US" smtClean="0"/>
              <a:t>Farms to raise organisms for commercial sale</a:t>
            </a:r>
          </a:p>
          <a:p>
            <a:pPr eaLnBrk="1" hangingPunct="1"/>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buFont typeface="Times" pitchFamily="84" charset="0"/>
              <a:buNone/>
            </a:pPr>
            <a:r>
              <a:rPr lang="en-US" sz="2400" b="1" smtClean="0">
                <a:solidFill>
                  <a:srgbClr val="CC3300"/>
                </a:solidFill>
              </a:rPr>
              <a:t>		</a:t>
            </a:r>
          </a:p>
          <a:p>
            <a:pPr lvl="4" eaLnBrk="1" hangingPunct="1"/>
            <a:endParaRPr lang="en-US" smtClean="0"/>
          </a:p>
        </p:txBody>
      </p:sp>
      <p:pic>
        <p:nvPicPr>
          <p:cNvPr id="86019" name="Picture 4" descr="0922"/>
          <p:cNvPicPr preferRelativeResize="0">
            <a:picLocks noChangeAspect="1" noChangeArrowheads="1"/>
          </p:cNvPicPr>
          <p:nvPr/>
        </p:nvPicPr>
        <p:blipFill>
          <a:blip r:embed="rId3" cstate="print"/>
          <a:srcRect/>
          <a:stretch>
            <a:fillRect/>
          </a:stretch>
        </p:blipFill>
        <p:spPr bwMode="auto">
          <a:xfrm>
            <a:off x="1230313" y="942975"/>
            <a:ext cx="6683375" cy="5534025"/>
          </a:xfrm>
          <a:prstGeom prst="rect">
            <a:avLst/>
          </a:prstGeom>
          <a:noFill/>
          <a:ln w="9525">
            <a:noFill/>
            <a:miter lim="800000"/>
            <a:headEnd/>
            <a:tailEnd/>
          </a:ln>
        </p:spPr>
      </p:pic>
      <p:sp>
        <p:nvSpPr>
          <p:cNvPr id="86020" name="Rectangle 5"/>
          <p:cNvSpPr>
            <a:spLocks noChangeArrowheads="1"/>
          </p:cNvSpPr>
          <p:nvPr/>
        </p:nvSpPr>
        <p:spPr bwMode="auto">
          <a:xfrm>
            <a:off x="7985125" y="6584950"/>
            <a:ext cx="1160463" cy="265113"/>
          </a:xfrm>
          <a:prstGeom prst="rect">
            <a:avLst/>
          </a:prstGeom>
          <a:noFill/>
          <a:ln w="9525">
            <a:noFill/>
            <a:miter lim="800000"/>
            <a:headEnd/>
            <a:tailEnd/>
          </a:ln>
        </p:spPr>
        <p:txBody>
          <a:bodyPr wrap="none" lIns="82058" tIns="41029" rIns="82058" bIns="41029">
            <a:spAutoFit/>
          </a:bodyPr>
          <a:lstStyle/>
          <a:p>
            <a:pPr algn="r" defTabSz="820738"/>
            <a:r>
              <a:rPr lang="en-US" sz="1200" b="1">
                <a:cs typeface="Arial" pitchFamily="34" charset="0"/>
              </a:rPr>
              <a:t>Fig. 9-22, p. 213</a:t>
            </a:r>
          </a:p>
        </p:txBody>
      </p:sp>
      <p:sp>
        <p:nvSpPr>
          <p:cNvPr id="86021" name="Rectangle 2"/>
          <p:cNvSpPr>
            <a:spLocks noChangeArrowheads="1"/>
          </p:cNvSpPr>
          <p:nvPr/>
        </p:nvSpPr>
        <p:spPr bwMode="auto">
          <a:xfrm>
            <a:off x="0" y="0"/>
            <a:ext cx="9144000" cy="762000"/>
          </a:xfrm>
          <a:prstGeom prst="rect">
            <a:avLst/>
          </a:prstGeom>
          <a:solidFill>
            <a:srgbClr val="1D3D6B"/>
          </a:solidFill>
          <a:ln w="9525">
            <a:noFill/>
            <a:miter lim="800000"/>
            <a:headEnd/>
            <a:tailEnd/>
          </a:ln>
        </p:spPr>
        <p:txBody>
          <a:bodyPr anchor="ctr"/>
          <a:lstStyle/>
          <a:p>
            <a:pPr algn="ctr" eaLnBrk="1" hangingPunct="1"/>
            <a:r>
              <a:rPr lang="en-US" sz="3000">
                <a:solidFill>
                  <a:schemeClr val="bg1"/>
                </a:solidFill>
              </a:rPr>
              <a:t>What Can You Do? Protecting Species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chor="b"/>
          <a:lstStyle/>
          <a:p>
            <a:pPr eaLnBrk="1" hangingPunct="1"/>
            <a:r>
              <a:rPr lang="en-US" smtClean="0"/>
              <a:t>The Precautionary Principle</a:t>
            </a:r>
          </a:p>
        </p:txBody>
      </p:sp>
      <p:sp>
        <p:nvSpPr>
          <p:cNvPr id="88067" name="Rectangle 3"/>
          <p:cNvSpPr>
            <a:spLocks noGrp="1" noChangeArrowheads="1"/>
          </p:cNvSpPr>
          <p:nvPr>
            <p:ph type="body" idx="1"/>
          </p:nvPr>
        </p:nvSpPr>
        <p:spPr/>
        <p:txBody>
          <a:bodyPr>
            <a:normAutofit fontScale="92500" lnSpcReduction="10000"/>
          </a:bodyPr>
          <a:lstStyle/>
          <a:p>
            <a:pPr eaLnBrk="1" hangingPunct="1"/>
            <a:r>
              <a:rPr lang="en-US" b="1" smtClean="0">
                <a:solidFill>
                  <a:srgbClr val="1A7016"/>
                </a:solidFill>
              </a:rPr>
              <a:t>Precautionary principle</a:t>
            </a:r>
            <a:r>
              <a:rPr lang="en-US" smtClean="0"/>
              <a:t>: act to prevent or reduce harm when preliminary evidence indicates acting is needed</a:t>
            </a:r>
          </a:p>
          <a:p>
            <a:pPr eaLnBrk="1" hangingPunct="1"/>
            <a:endParaRPr lang="en-US" smtClean="0"/>
          </a:p>
          <a:p>
            <a:pPr eaLnBrk="1" hangingPunct="1"/>
            <a:r>
              <a:rPr lang="en-US" smtClean="0"/>
              <a:t>Species: primary components of biodiversity</a:t>
            </a:r>
          </a:p>
          <a:p>
            <a:pPr eaLnBrk="1" hangingPunct="1"/>
            <a:endParaRPr lang="en-US" smtClean="0"/>
          </a:p>
          <a:p>
            <a:pPr eaLnBrk="1" hangingPunct="1"/>
            <a:r>
              <a:rPr lang="en-US" smtClean="0"/>
              <a:t>Preservation of species</a:t>
            </a:r>
          </a:p>
          <a:p>
            <a:pPr eaLnBrk="1" hangingPunct="1">
              <a:buFont typeface="Times" pitchFamily="84" charset="0"/>
              <a:buNone/>
            </a:pPr>
            <a:endParaRPr lang="en-US" smtClean="0"/>
          </a:p>
          <a:p>
            <a:pPr eaLnBrk="1" hangingPunct="1"/>
            <a:r>
              <a:rPr lang="en-US" smtClean="0"/>
              <a:t>Preservation of ecosystems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n-US" i="1" smtClean="0"/>
              <a:t>7-1 What Factors Influence Climate? </a:t>
            </a:r>
          </a:p>
        </p:txBody>
      </p:sp>
      <p:sp>
        <p:nvSpPr>
          <p:cNvPr id="6147" name="Rectangle 3"/>
          <p:cNvSpPr>
            <a:spLocks noGrp="1" noChangeArrowheads="1"/>
          </p:cNvSpPr>
          <p:nvPr>
            <p:ph type="body" idx="1"/>
          </p:nvPr>
        </p:nvSpPr>
        <p:spPr>
          <a:xfrm>
            <a:off x="457200" y="1752600"/>
            <a:ext cx="8229600" cy="4724400"/>
          </a:xfrm>
        </p:spPr>
        <p:txBody>
          <a:bodyPr/>
          <a:lstStyle/>
          <a:p>
            <a:pPr eaLnBrk="1" hangingPunct="1"/>
            <a:r>
              <a:rPr lang="en-US" b="1" i="1" smtClean="0"/>
              <a:t>Concept 7-1 </a:t>
            </a:r>
            <a:r>
              <a:rPr lang="en-US" i="1" smtClean="0"/>
              <a:t> Key factors that determine an area’s climate are incoming solar energy, the earth’s rotation, global patterns of air and water movement, gases in the atmosphere, and the earth’s surface features.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524000"/>
          </a:xfrm>
        </p:spPr>
        <p:txBody>
          <a:bodyPr anchor="b"/>
          <a:lstStyle/>
          <a:p>
            <a:pPr eaLnBrk="1" hangingPunct="1"/>
            <a:r>
              <a:rPr lang="en-US" sz="4400" smtClean="0"/>
              <a:t>Endangered and Threatened Species Are Ecological Smoke Alarms (1)</a:t>
            </a:r>
          </a:p>
        </p:txBody>
      </p:sp>
      <p:sp>
        <p:nvSpPr>
          <p:cNvPr id="12291" name="Rectangle 3"/>
          <p:cNvSpPr>
            <a:spLocks noGrp="1" noChangeArrowheads="1"/>
          </p:cNvSpPr>
          <p:nvPr>
            <p:ph type="body" idx="1"/>
          </p:nvPr>
        </p:nvSpPr>
        <p:spPr/>
        <p:txBody>
          <a:bodyPr>
            <a:normAutofit fontScale="92500" lnSpcReduction="10000"/>
          </a:bodyPr>
          <a:lstStyle/>
          <a:p>
            <a:pPr eaLnBrk="1" hangingPunct="1"/>
            <a:r>
              <a:rPr lang="en-US" b="1" smtClean="0">
                <a:solidFill>
                  <a:srgbClr val="1F881A"/>
                </a:solidFill>
              </a:rPr>
              <a:t>Endangered species</a:t>
            </a:r>
          </a:p>
          <a:p>
            <a:pPr lvl="1" eaLnBrk="1" hangingPunct="1"/>
            <a:r>
              <a:rPr lang="en-US" smtClean="0"/>
              <a:t>So few members that the species could soon become extinct</a:t>
            </a:r>
          </a:p>
          <a:p>
            <a:pPr lvl="1" eaLnBrk="1" hangingPunct="1"/>
            <a:endParaRPr lang="en-US" smtClean="0"/>
          </a:p>
          <a:p>
            <a:pPr eaLnBrk="1" hangingPunct="1"/>
            <a:r>
              <a:rPr lang="en-US" b="1" smtClean="0">
                <a:solidFill>
                  <a:srgbClr val="1F881A"/>
                </a:solidFill>
              </a:rPr>
              <a:t>Threatened species </a:t>
            </a:r>
            <a:r>
              <a:rPr lang="en-US" smtClean="0"/>
              <a:t>(vulnerable species)</a:t>
            </a:r>
          </a:p>
          <a:p>
            <a:pPr lvl="1" eaLnBrk="1" hangingPunct="1"/>
            <a:r>
              <a:rPr lang="en-US" smtClean="0"/>
              <a:t>Still enough members to survive, but numbers declining -- may soon be endangered</a:t>
            </a:r>
          </a:p>
          <a:p>
            <a:pPr lvl="1" eaLnBrk="1" hangingPunct="1"/>
            <a:endParaRPr lang="en-US" smtClean="0"/>
          </a:p>
          <a:p>
            <a:pPr lvl="1" eaLnBrk="1" hangingPunct="1">
              <a:buFont typeface="Times" pitchFamily="84" charset="0"/>
              <a:buNone/>
            </a:pPr>
            <a:endParaRPr lang="en-US" sz="2800" b="1" smtClean="0">
              <a:solidFill>
                <a:srgbClr val="1F881A"/>
              </a:solidFill>
            </a:endParaRPr>
          </a:p>
          <a:p>
            <a:pPr lvl="1" eaLnBrk="1" hangingPunct="1">
              <a:buFont typeface="Times" pitchFamily="84" charset="0"/>
              <a:buNone/>
            </a:pPr>
            <a:r>
              <a:rPr lang="en-US" b="1" smtClean="0">
                <a:solidFill>
                  <a:srgbClr val="1F881A"/>
                </a:solidFill>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p:txBody>
          <a:bodyPr/>
          <a:lstStyle/>
          <a:p>
            <a:pPr eaLnBrk="1" hangingPunct="1">
              <a:lnSpc>
                <a:spcPct val="175000"/>
              </a:lnSpc>
              <a:buFont typeface="Times" pitchFamily="84" charset="0"/>
              <a:buNone/>
            </a:pPr>
            <a:endParaRPr lang="en-US" smtClean="0"/>
          </a:p>
          <a:p>
            <a:pPr eaLnBrk="1" hangingPunct="1">
              <a:lnSpc>
                <a:spcPct val="175000"/>
              </a:lnSpc>
              <a:buFont typeface="Times" pitchFamily="84" charset="0"/>
              <a:buNone/>
            </a:pPr>
            <a:endParaRPr lang="en-US" smtClean="0"/>
          </a:p>
          <a:p>
            <a:pPr eaLnBrk="1" hangingPunct="1">
              <a:lnSpc>
                <a:spcPct val="175000"/>
              </a:lnSpc>
              <a:buFont typeface="Times" pitchFamily="84" charset="0"/>
              <a:buNone/>
            </a:pPr>
            <a:r>
              <a:rPr lang="en-US" smtClean="0"/>
              <a:t>		</a:t>
            </a:r>
            <a:endParaRPr lang="en-US" sz="2400" b="1" smtClean="0">
              <a:solidFill>
                <a:srgbClr val="CC3300"/>
              </a:solidFill>
            </a:endParaRPr>
          </a:p>
          <a:p>
            <a:pPr eaLnBrk="1" hangingPunct="1">
              <a:lnSpc>
                <a:spcPct val="175000"/>
              </a:lnSpc>
              <a:buFont typeface="Times" pitchFamily="84" charset="0"/>
              <a:buNone/>
            </a:pPr>
            <a:endParaRPr lang="en-US" smtClean="0"/>
          </a:p>
        </p:txBody>
      </p:sp>
      <p:pic>
        <p:nvPicPr>
          <p:cNvPr id="11267" name="Picture 4" descr="0703"/>
          <p:cNvPicPr>
            <a:picLocks noChangeAspect="1" noChangeArrowheads="1"/>
          </p:cNvPicPr>
          <p:nvPr/>
        </p:nvPicPr>
        <p:blipFill>
          <a:blip r:embed="rId3" cstate="print"/>
          <a:srcRect/>
          <a:stretch>
            <a:fillRect/>
          </a:stretch>
        </p:blipFill>
        <p:spPr bwMode="auto">
          <a:xfrm>
            <a:off x="381000" y="1066800"/>
            <a:ext cx="8482013" cy="5281613"/>
          </a:xfrm>
          <a:prstGeom prst="rect">
            <a:avLst/>
          </a:prstGeom>
          <a:noFill/>
          <a:ln w="9525">
            <a:noFill/>
            <a:miter lim="800000"/>
            <a:headEnd/>
            <a:tailEnd/>
          </a:ln>
        </p:spPr>
      </p:pic>
      <p:sp>
        <p:nvSpPr>
          <p:cNvPr id="11268" name="Rectangle 5"/>
          <p:cNvSpPr>
            <a:spLocks noChangeArrowheads="1"/>
          </p:cNvSpPr>
          <p:nvPr/>
        </p:nvSpPr>
        <p:spPr bwMode="auto">
          <a:xfrm>
            <a:off x="8066088" y="6584950"/>
            <a:ext cx="1082675" cy="265113"/>
          </a:xfrm>
          <a:prstGeom prst="rect">
            <a:avLst/>
          </a:prstGeom>
          <a:noFill/>
          <a:ln w="9525">
            <a:noFill/>
            <a:miter lim="800000"/>
            <a:headEnd/>
            <a:tailEnd/>
          </a:ln>
        </p:spPr>
        <p:txBody>
          <a:bodyPr wrap="none" lIns="82058" tIns="41029" rIns="82058" bIns="41029">
            <a:spAutoFit/>
          </a:bodyPr>
          <a:lstStyle/>
          <a:p>
            <a:pPr algn="r" defTabSz="820738"/>
            <a:r>
              <a:rPr lang="en-US" sz="1200" b="1">
                <a:cs typeface="Arial" pitchFamily="34" charset="0"/>
              </a:rPr>
              <a:t>Fig. 7-3, p. 149</a:t>
            </a:r>
          </a:p>
        </p:txBody>
      </p:sp>
      <p:sp>
        <p:nvSpPr>
          <p:cNvPr id="11269" name="Title 1"/>
          <p:cNvSpPr>
            <a:spLocks/>
          </p:cNvSpPr>
          <p:nvPr/>
        </p:nvSpPr>
        <p:spPr bwMode="auto">
          <a:xfrm>
            <a:off x="0" y="0"/>
            <a:ext cx="9144000" cy="838200"/>
          </a:xfrm>
          <a:prstGeom prst="rect">
            <a:avLst/>
          </a:prstGeom>
          <a:solidFill>
            <a:srgbClr val="1D3D6B"/>
          </a:solidFill>
          <a:ln w="9525">
            <a:noFill/>
            <a:miter lim="800000"/>
            <a:headEnd/>
            <a:tailEnd/>
          </a:ln>
        </p:spPr>
        <p:txBody>
          <a:bodyPr anchor="ctr"/>
          <a:lstStyle/>
          <a:p>
            <a:pPr algn="ctr"/>
            <a:r>
              <a:rPr lang="en-US">
                <a:solidFill>
                  <a:schemeClr val="bg1"/>
                </a:solidFill>
              </a:rPr>
              <a:t>Global Air Circulation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_0704"/>
          <p:cNvPicPr>
            <a:picLocks noChangeAspect="1" noChangeArrowheads="1"/>
          </p:cNvPicPr>
          <p:nvPr/>
        </p:nvPicPr>
        <p:blipFill>
          <a:blip r:embed="rId3" cstate="print"/>
          <a:srcRect/>
          <a:stretch>
            <a:fillRect/>
          </a:stretch>
        </p:blipFill>
        <p:spPr bwMode="auto">
          <a:xfrm>
            <a:off x="2070100" y="0"/>
            <a:ext cx="5005388" cy="6856413"/>
          </a:xfrm>
          <a:prstGeom prst="rect">
            <a:avLst/>
          </a:prstGeom>
          <a:noFill/>
          <a:ln w="9525">
            <a:noFill/>
            <a:miter lim="800000"/>
            <a:headEnd/>
            <a:tailEnd/>
          </a:ln>
        </p:spPr>
      </p:pic>
      <p:sp>
        <p:nvSpPr>
          <p:cNvPr id="13315" name="Rectangle 3" hidden="1"/>
          <p:cNvSpPr>
            <a:spLocks noGrp="1" noChangeArrowheads="1"/>
          </p:cNvSpPr>
          <p:nvPr>
            <p:ph type="title"/>
          </p:nvPr>
        </p:nvSpPr>
        <p:spPr/>
        <p:txBody>
          <a:bodyPr/>
          <a:lstStyle/>
          <a:p>
            <a:endParaRPr lang="en-US" smtClean="0"/>
          </a:p>
        </p:txBody>
      </p:sp>
      <p:sp>
        <p:nvSpPr>
          <p:cNvPr id="13316" name="Rectangle 4"/>
          <p:cNvSpPr>
            <a:spLocks noChangeArrowheads="1"/>
          </p:cNvSpPr>
          <p:nvPr/>
        </p:nvSpPr>
        <p:spPr bwMode="auto">
          <a:xfrm>
            <a:off x="8072438" y="6584950"/>
            <a:ext cx="1082675" cy="265113"/>
          </a:xfrm>
          <a:prstGeom prst="rect">
            <a:avLst/>
          </a:prstGeom>
          <a:noFill/>
          <a:ln w="9525">
            <a:noFill/>
            <a:miter lim="800000"/>
            <a:headEnd/>
            <a:tailEnd/>
          </a:ln>
        </p:spPr>
        <p:txBody>
          <a:bodyPr wrap="none" lIns="82058" tIns="41029" rIns="82058" bIns="41029">
            <a:spAutoFit/>
          </a:bodyPr>
          <a:lstStyle/>
          <a:p>
            <a:pPr algn="r" defTabSz="820738"/>
            <a:r>
              <a:rPr lang="en-US" sz="1200" b="1">
                <a:cs typeface="Arial" pitchFamily="34" charset="0"/>
              </a:rPr>
              <a:t>Fig. 7-4, p. 150</a:t>
            </a:r>
          </a:p>
        </p:txBody>
      </p:sp>
      <p:sp>
        <p:nvSpPr>
          <p:cNvPr id="13317" name="Text Box 5"/>
          <p:cNvSpPr txBox="1">
            <a:spLocks noChangeArrowheads="1"/>
          </p:cNvSpPr>
          <p:nvPr/>
        </p:nvSpPr>
        <p:spPr bwMode="auto">
          <a:xfrm>
            <a:off x="2362200" y="2133600"/>
            <a:ext cx="990600" cy="641350"/>
          </a:xfrm>
          <a:prstGeom prst="rect">
            <a:avLst/>
          </a:prstGeom>
          <a:noFill/>
          <a:ln w="9525">
            <a:noFill/>
            <a:miter lim="800000"/>
            <a:headEnd/>
            <a:tailEnd/>
          </a:ln>
        </p:spPr>
        <p:txBody>
          <a:bodyPr>
            <a:spAutoFit/>
          </a:bodyPr>
          <a:lstStyle/>
          <a:p>
            <a:pPr algn="ctr" eaLnBrk="1" hangingPunct="1"/>
            <a:r>
              <a:rPr lang="en-US" sz="1800" b="1">
                <a:solidFill>
                  <a:srgbClr val="000000"/>
                </a:solidFill>
                <a:cs typeface="Arial" pitchFamily="34" charset="0"/>
              </a:rPr>
              <a:t>Cool, dry air</a:t>
            </a:r>
          </a:p>
        </p:txBody>
      </p:sp>
      <p:sp>
        <p:nvSpPr>
          <p:cNvPr id="13318" name="Text Box 6"/>
          <p:cNvSpPr txBox="1">
            <a:spLocks noChangeArrowheads="1"/>
          </p:cNvSpPr>
          <p:nvPr/>
        </p:nvSpPr>
        <p:spPr bwMode="auto">
          <a:xfrm>
            <a:off x="5538788" y="2120900"/>
            <a:ext cx="1447800" cy="457200"/>
          </a:xfrm>
          <a:prstGeom prst="rect">
            <a:avLst/>
          </a:prstGeom>
          <a:noFill/>
          <a:ln w="9525">
            <a:noFill/>
            <a:miter lim="800000"/>
            <a:headEnd/>
            <a:tailEnd/>
          </a:ln>
        </p:spPr>
        <p:txBody>
          <a:bodyPr>
            <a:spAutoFit/>
          </a:bodyPr>
          <a:lstStyle/>
          <a:p>
            <a:pPr algn="ctr" eaLnBrk="1" hangingPunct="1">
              <a:lnSpc>
                <a:spcPct val="80000"/>
              </a:lnSpc>
            </a:pPr>
            <a:r>
              <a:rPr lang="en-US" sz="1500" b="1">
                <a:solidFill>
                  <a:srgbClr val="000000"/>
                </a:solidFill>
                <a:cs typeface="Arial" pitchFamily="34" charset="0"/>
              </a:rPr>
              <a:t>Condensation and precipitation</a:t>
            </a:r>
          </a:p>
        </p:txBody>
      </p:sp>
      <p:sp>
        <p:nvSpPr>
          <p:cNvPr id="13319" name="Text Box 7"/>
          <p:cNvSpPr txBox="1">
            <a:spLocks noChangeArrowheads="1"/>
          </p:cNvSpPr>
          <p:nvPr/>
        </p:nvSpPr>
        <p:spPr bwMode="auto">
          <a:xfrm>
            <a:off x="3521075" y="1808163"/>
            <a:ext cx="2112963" cy="587375"/>
          </a:xfrm>
          <a:prstGeom prst="rect">
            <a:avLst/>
          </a:prstGeom>
          <a:noFill/>
          <a:ln w="9525">
            <a:noFill/>
            <a:miter lim="800000"/>
            <a:headEnd/>
            <a:tailEnd/>
          </a:ln>
        </p:spPr>
        <p:txBody>
          <a:bodyPr>
            <a:spAutoFit/>
          </a:bodyPr>
          <a:lstStyle/>
          <a:p>
            <a:pPr algn="ctr" eaLnBrk="1" hangingPunct="1">
              <a:lnSpc>
                <a:spcPct val="90000"/>
              </a:lnSpc>
            </a:pPr>
            <a:r>
              <a:rPr lang="en-US" sz="1800" b="1">
                <a:solidFill>
                  <a:srgbClr val="000000"/>
                </a:solidFill>
                <a:cs typeface="Arial" pitchFamily="34" charset="0"/>
              </a:rPr>
              <a:t>Heat released radiates to space</a:t>
            </a:r>
          </a:p>
        </p:txBody>
      </p:sp>
      <p:sp>
        <p:nvSpPr>
          <p:cNvPr id="13320" name="Text Box 8"/>
          <p:cNvSpPr txBox="1">
            <a:spLocks noChangeArrowheads="1"/>
          </p:cNvSpPr>
          <p:nvPr/>
        </p:nvSpPr>
        <p:spPr bwMode="auto">
          <a:xfrm>
            <a:off x="1905000" y="1492250"/>
            <a:ext cx="1871663" cy="366713"/>
          </a:xfrm>
          <a:prstGeom prst="rect">
            <a:avLst/>
          </a:prstGeom>
          <a:noFill/>
          <a:ln w="9525">
            <a:noFill/>
            <a:miter lim="800000"/>
            <a:headEnd/>
            <a:tailEnd/>
          </a:ln>
        </p:spPr>
        <p:txBody>
          <a:bodyPr>
            <a:spAutoFit/>
          </a:bodyPr>
          <a:lstStyle/>
          <a:p>
            <a:pPr algn="ctr" eaLnBrk="1" hangingPunct="1"/>
            <a:r>
              <a:rPr lang="en-US" sz="1800" b="1">
                <a:solidFill>
                  <a:srgbClr val="000000"/>
                </a:solidFill>
                <a:cs typeface="Arial" pitchFamily="34" charset="0"/>
              </a:rPr>
              <a:t>LOW PRESSURE</a:t>
            </a:r>
          </a:p>
        </p:txBody>
      </p:sp>
      <p:sp>
        <p:nvSpPr>
          <p:cNvPr id="13321" name="Text Box 9"/>
          <p:cNvSpPr txBox="1">
            <a:spLocks noChangeArrowheads="1"/>
          </p:cNvSpPr>
          <p:nvPr/>
        </p:nvSpPr>
        <p:spPr bwMode="auto">
          <a:xfrm>
            <a:off x="5334000" y="1492250"/>
            <a:ext cx="1905000" cy="366713"/>
          </a:xfrm>
          <a:prstGeom prst="rect">
            <a:avLst/>
          </a:prstGeom>
          <a:noFill/>
          <a:ln w="9525">
            <a:noFill/>
            <a:miter lim="800000"/>
            <a:headEnd/>
            <a:tailEnd/>
          </a:ln>
        </p:spPr>
        <p:txBody>
          <a:bodyPr>
            <a:spAutoFit/>
          </a:bodyPr>
          <a:lstStyle/>
          <a:p>
            <a:pPr algn="ctr" eaLnBrk="1" hangingPunct="1"/>
            <a:r>
              <a:rPr lang="en-US" sz="1800" b="1">
                <a:solidFill>
                  <a:srgbClr val="000000"/>
                </a:solidFill>
                <a:cs typeface="Arial" pitchFamily="34" charset="0"/>
              </a:rPr>
              <a:t>HIGH PRESSURE</a:t>
            </a:r>
          </a:p>
        </p:txBody>
      </p:sp>
      <p:sp>
        <p:nvSpPr>
          <p:cNvPr id="13322" name="Text Box 10"/>
          <p:cNvSpPr txBox="1">
            <a:spLocks noChangeArrowheads="1"/>
          </p:cNvSpPr>
          <p:nvPr/>
        </p:nvSpPr>
        <p:spPr bwMode="auto">
          <a:xfrm>
            <a:off x="2895600" y="2895600"/>
            <a:ext cx="2057400" cy="915988"/>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Falls, is compressed, warms</a:t>
            </a:r>
          </a:p>
        </p:txBody>
      </p:sp>
      <p:sp>
        <p:nvSpPr>
          <p:cNvPr id="13323" name="Text Box 11"/>
          <p:cNvSpPr txBox="1">
            <a:spLocks noChangeArrowheads="1"/>
          </p:cNvSpPr>
          <p:nvPr/>
        </p:nvSpPr>
        <p:spPr bwMode="auto">
          <a:xfrm>
            <a:off x="4716463" y="2971800"/>
            <a:ext cx="1531937" cy="915988"/>
          </a:xfrm>
          <a:prstGeom prst="rect">
            <a:avLst/>
          </a:prstGeom>
          <a:noFill/>
          <a:ln w="9525">
            <a:noFill/>
            <a:miter lim="800000"/>
            <a:headEnd/>
            <a:tailEnd/>
          </a:ln>
        </p:spPr>
        <p:txBody>
          <a:bodyPr>
            <a:spAutoFit/>
          </a:bodyPr>
          <a:lstStyle/>
          <a:p>
            <a:pPr algn="r" eaLnBrk="1" hangingPunct="1"/>
            <a:r>
              <a:rPr lang="en-US" sz="1800" b="1">
                <a:solidFill>
                  <a:srgbClr val="000000"/>
                </a:solidFill>
                <a:cs typeface="Arial" pitchFamily="34" charset="0"/>
              </a:rPr>
              <a:t>Rises, expands, cools</a:t>
            </a:r>
          </a:p>
        </p:txBody>
      </p:sp>
      <p:sp>
        <p:nvSpPr>
          <p:cNvPr id="13324" name="Text Box 12"/>
          <p:cNvSpPr txBox="1">
            <a:spLocks noChangeArrowheads="1"/>
          </p:cNvSpPr>
          <p:nvPr/>
        </p:nvSpPr>
        <p:spPr bwMode="auto">
          <a:xfrm>
            <a:off x="2286000" y="3962400"/>
            <a:ext cx="1100138" cy="641350"/>
          </a:xfrm>
          <a:prstGeom prst="rect">
            <a:avLst/>
          </a:prstGeom>
          <a:noFill/>
          <a:ln w="9525">
            <a:noFill/>
            <a:miter lim="800000"/>
            <a:headEnd/>
            <a:tailEnd/>
          </a:ln>
        </p:spPr>
        <p:txBody>
          <a:bodyPr>
            <a:spAutoFit/>
          </a:bodyPr>
          <a:lstStyle/>
          <a:p>
            <a:pPr algn="ctr" eaLnBrk="1" hangingPunct="1"/>
            <a:r>
              <a:rPr lang="en-US" sz="1800" b="1">
                <a:solidFill>
                  <a:srgbClr val="000000"/>
                </a:solidFill>
                <a:cs typeface="Arial" pitchFamily="34" charset="0"/>
              </a:rPr>
              <a:t>Warm, dry air</a:t>
            </a:r>
          </a:p>
        </p:txBody>
      </p:sp>
      <p:sp>
        <p:nvSpPr>
          <p:cNvPr id="13325" name="Text Box 13"/>
          <p:cNvSpPr txBox="1">
            <a:spLocks noChangeArrowheads="1"/>
          </p:cNvSpPr>
          <p:nvPr/>
        </p:nvSpPr>
        <p:spPr bwMode="auto">
          <a:xfrm>
            <a:off x="5867400" y="3962400"/>
            <a:ext cx="914400" cy="641350"/>
          </a:xfrm>
          <a:prstGeom prst="rect">
            <a:avLst/>
          </a:prstGeom>
          <a:noFill/>
          <a:ln w="9525">
            <a:noFill/>
            <a:miter lim="800000"/>
            <a:headEnd/>
            <a:tailEnd/>
          </a:ln>
        </p:spPr>
        <p:txBody>
          <a:bodyPr>
            <a:spAutoFit/>
          </a:bodyPr>
          <a:lstStyle/>
          <a:p>
            <a:pPr algn="ctr" eaLnBrk="1" hangingPunct="1"/>
            <a:r>
              <a:rPr lang="en-US" sz="1800" b="1">
                <a:solidFill>
                  <a:srgbClr val="000000"/>
                </a:solidFill>
                <a:cs typeface="Arial" pitchFamily="34" charset="0"/>
              </a:rPr>
              <a:t>Hot, wet air</a:t>
            </a:r>
          </a:p>
        </p:txBody>
      </p:sp>
      <p:sp>
        <p:nvSpPr>
          <p:cNvPr id="13326" name="Text Box 14"/>
          <p:cNvSpPr txBox="1">
            <a:spLocks noChangeArrowheads="1"/>
          </p:cNvSpPr>
          <p:nvPr/>
        </p:nvSpPr>
        <p:spPr bwMode="auto">
          <a:xfrm>
            <a:off x="3505200" y="4327525"/>
            <a:ext cx="2265363" cy="915988"/>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Flows toward low pressure, picks up moisture and heat</a:t>
            </a:r>
          </a:p>
        </p:txBody>
      </p:sp>
      <p:sp>
        <p:nvSpPr>
          <p:cNvPr id="13327" name="Text Box 15"/>
          <p:cNvSpPr txBox="1">
            <a:spLocks noChangeArrowheads="1"/>
          </p:cNvSpPr>
          <p:nvPr/>
        </p:nvSpPr>
        <p:spPr bwMode="auto">
          <a:xfrm>
            <a:off x="1828800" y="5273675"/>
            <a:ext cx="1635125" cy="336550"/>
          </a:xfrm>
          <a:prstGeom prst="rect">
            <a:avLst/>
          </a:prstGeom>
          <a:noFill/>
          <a:ln w="9525">
            <a:noFill/>
            <a:miter lim="800000"/>
            <a:headEnd/>
            <a:tailEnd/>
          </a:ln>
        </p:spPr>
        <p:txBody>
          <a:bodyPr>
            <a:spAutoFit/>
          </a:bodyPr>
          <a:lstStyle/>
          <a:p>
            <a:pPr algn="ctr" eaLnBrk="1" hangingPunct="1"/>
            <a:r>
              <a:rPr lang="en-US" sz="1600" b="1">
                <a:solidFill>
                  <a:srgbClr val="000000"/>
                </a:solidFill>
                <a:cs typeface="Arial" pitchFamily="34" charset="0"/>
              </a:rPr>
              <a:t>HIGH PRESSURE</a:t>
            </a:r>
          </a:p>
        </p:txBody>
      </p:sp>
      <p:sp>
        <p:nvSpPr>
          <p:cNvPr id="13328" name="Text Box 16"/>
          <p:cNvSpPr txBox="1">
            <a:spLocks noChangeArrowheads="1"/>
          </p:cNvSpPr>
          <p:nvPr/>
        </p:nvSpPr>
        <p:spPr bwMode="auto">
          <a:xfrm>
            <a:off x="3741738" y="5402263"/>
            <a:ext cx="1909762" cy="434975"/>
          </a:xfrm>
          <a:prstGeom prst="rect">
            <a:avLst/>
          </a:prstGeom>
          <a:noFill/>
          <a:ln w="9525">
            <a:noFill/>
            <a:miter lim="800000"/>
            <a:headEnd/>
            <a:tailEnd/>
          </a:ln>
        </p:spPr>
        <p:txBody>
          <a:bodyPr>
            <a:spAutoFit/>
          </a:bodyPr>
          <a:lstStyle/>
          <a:p>
            <a:pPr algn="ctr" eaLnBrk="1" hangingPunct="1">
              <a:lnSpc>
                <a:spcPct val="70000"/>
              </a:lnSpc>
            </a:pPr>
            <a:r>
              <a:rPr lang="en-US" sz="1600" b="1">
                <a:solidFill>
                  <a:srgbClr val="000000"/>
                </a:solidFill>
                <a:cs typeface="Arial" pitchFamily="34" charset="0"/>
              </a:rPr>
              <a:t>Moist surface warmed by sun</a:t>
            </a:r>
          </a:p>
        </p:txBody>
      </p:sp>
      <p:sp>
        <p:nvSpPr>
          <p:cNvPr id="13329" name="Text Box 17"/>
          <p:cNvSpPr txBox="1">
            <a:spLocks noChangeArrowheads="1"/>
          </p:cNvSpPr>
          <p:nvPr/>
        </p:nvSpPr>
        <p:spPr bwMode="auto">
          <a:xfrm>
            <a:off x="5708650" y="5257800"/>
            <a:ext cx="1606550" cy="336550"/>
          </a:xfrm>
          <a:prstGeom prst="rect">
            <a:avLst/>
          </a:prstGeom>
          <a:noFill/>
          <a:ln w="9525">
            <a:noFill/>
            <a:miter lim="800000"/>
            <a:headEnd/>
            <a:tailEnd/>
          </a:ln>
        </p:spPr>
        <p:txBody>
          <a:bodyPr>
            <a:spAutoFit/>
          </a:bodyPr>
          <a:lstStyle/>
          <a:p>
            <a:pPr algn="ctr" eaLnBrk="1" hangingPunct="1"/>
            <a:r>
              <a:rPr lang="en-US" sz="1600" b="1">
                <a:solidFill>
                  <a:srgbClr val="000000"/>
                </a:solidFill>
                <a:cs typeface="Arial" pitchFamily="34" charset="0"/>
              </a:rPr>
              <a:t>LOW PRESSURE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p:txBody>
          <a:bodyPr/>
          <a:lstStyle/>
          <a:p>
            <a:pPr eaLnBrk="1" hangingPunct="1">
              <a:buFont typeface="Times" pitchFamily="84" charset="0"/>
              <a:buNone/>
            </a:pPr>
            <a:endParaRPr lang="en-US" smtClean="0">
              <a:solidFill>
                <a:srgbClr val="CC3300"/>
              </a:solidFill>
            </a:endParaRPr>
          </a:p>
          <a:p>
            <a:pPr eaLnBrk="1" hangingPunct="1">
              <a:buFont typeface="Times" pitchFamily="84" charset="0"/>
              <a:buNone/>
            </a:pPr>
            <a:endParaRPr lang="en-US" smtClean="0">
              <a:solidFill>
                <a:srgbClr val="CC3300"/>
              </a:solidFill>
            </a:endParaRPr>
          </a:p>
          <a:p>
            <a:pPr eaLnBrk="1" hangingPunct="1">
              <a:buFont typeface="Times" pitchFamily="84" charset="0"/>
              <a:buNone/>
            </a:pPr>
            <a:endParaRPr lang="en-US" smtClean="0">
              <a:solidFill>
                <a:srgbClr val="CC3300"/>
              </a:solidFill>
            </a:endParaRPr>
          </a:p>
          <a:p>
            <a:pPr eaLnBrk="1" hangingPunct="1">
              <a:buFont typeface="Times" pitchFamily="84" charset="0"/>
              <a:buNone/>
            </a:pPr>
            <a:endParaRPr lang="en-US" smtClean="0">
              <a:solidFill>
                <a:srgbClr val="CC3300"/>
              </a:solidFill>
            </a:endParaRPr>
          </a:p>
          <a:p>
            <a:pPr eaLnBrk="1" hangingPunct="1">
              <a:buFont typeface="Times" pitchFamily="84" charset="0"/>
              <a:buNone/>
            </a:pPr>
            <a:r>
              <a:rPr lang="en-US" smtClean="0">
                <a:solidFill>
                  <a:srgbClr val="CC3300"/>
                </a:solidFill>
              </a:rPr>
              <a:t>	</a:t>
            </a:r>
            <a:endParaRPr lang="en-US" sz="2400" b="1" smtClean="0">
              <a:solidFill>
                <a:srgbClr val="CC3300"/>
              </a:solidFill>
            </a:endParaRPr>
          </a:p>
        </p:txBody>
      </p:sp>
      <p:pic>
        <p:nvPicPr>
          <p:cNvPr id="15363" name="Picture 4" descr="0705"/>
          <p:cNvPicPr preferRelativeResize="0">
            <a:picLocks noChangeAspect="1" noChangeArrowheads="1"/>
          </p:cNvPicPr>
          <p:nvPr/>
        </p:nvPicPr>
        <p:blipFill>
          <a:blip r:embed="rId3" cstate="print"/>
          <a:srcRect/>
          <a:stretch>
            <a:fillRect/>
          </a:stretch>
        </p:blipFill>
        <p:spPr bwMode="auto">
          <a:xfrm>
            <a:off x="771525" y="990600"/>
            <a:ext cx="7599363" cy="5634038"/>
          </a:xfrm>
          <a:prstGeom prst="rect">
            <a:avLst/>
          </a:prstGeom>
          <a:noFill/>
          <a:ln w="9525">
            <a:noFill/>
            <a:miter lim="800000"/>
            <a:headEnd/>
            <a:tailEnd/>
          </a:ln>
        </p:spPr>
      </p:pic>
      <p:sp>
        <p:nvSpPr>
          <p:cNvPr id="15364" name="Rectangle 5"/>
          <p:cNvSpPr>
            <a:spLocks noChangeArrowheads="1"/>
          </p:cNvSpPr>
          <p:nvPr/>
        </p:nvSpPr>
        <p:spPr bwMode="auto">
          <a:xfrm>
            <a:off x="8061325" y="6584950"/>
            <a:ext cx="1082675" cy="265113"/>
          </a:xfrm>
          <a:prstGeom prst="rect">
            <a:avLst/>
          </a:prstGeom>
          <a:noFill/>
          <a:ln w="9525">
            <a:noFill/>
            <a:miter lim="800000"/>
            <a:headEnd/>
            <a:tailEnd/>
          </a:ln>
        </p:spPr>
        <p:txBody>
          <a:bodyPr wrap="none" lIns="82058" tIns="41029" rIns="82058" bIns="41029">
            <a:spAutoFit/>
          </a:bodyPr>
          <a:lstStyle/>
          <a:p>
            <a:pPr algn="r" defTabSz="820738"/>
            <a:r>
              <a:rPr lang="en-US" sz="1200" b="1">
                <a:cs typeface="Arial" pitchFamily="34" charset="0"/>
              </a:rPr>
              <a:t>Fig. 7-5, p. 150</a:t>
            </a:r>
          </a:p>
        </p:txBody>
      </p:sp>
      <p:sp>
        <p:nvSpPr>
          <p:cNvPr id="15365" name="Title 1"/>
          <p:cNvSpPr>
            <a:spLocks/>
          </p:cNvSpPr>
          <p:nvPr/>
        </p:nvSpPr>
        <p:spPr bwMode="auto">
          <a:xfrm>
            <a:off x="0" y="0"/>
            <a:ext cx="9144000" cy="838200"/>
          </a:xfrm>
          <a:prstGeom prst="rect">
            <a:avLst/>
          </a:prstGeom>
          <a:solidFill>
            <a:srgbClr val="1D3D6B"/>
          </a:solidFill>
          <a:ln w="9525">
            <a:noFill/>
            <a:miter lim="800000"/>
            <a:headEnd/>
            <a:tailEnd/>
          </a:ln>
        </p:spPr>
        <p:txBody>
          <a:bodyPr anchor="ctr"/>
          <a:lstStyle/>
          <a:p>
            <a:pPr algn="ctr"/>
            <a:r>
              <a:rPr lang="en-US" sz="3000">
                <a:solidFill>
                  <a:schemeClr val="bg1"/>
                </a:solidFill>
              </a:rPr>
              <a:t>Connected Deep and Shallow Ocean Currents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US" smtClean="0"/>
              <a:t>The Earth Has Many Different </a:t>
            </a:r>
            <a:br>
              <a:rPr lang="en-US" smtClean="0"/>
            </a:br>
            <a:r>
              <a:rPr lang="en-US" smtClean="0"/>
              <a:t>Climates (3)</a:t>
            </a:r>
          </a:p>
        </p:txBody>
      </p:sp>
      <p:sp>
        <p:nvSpPr>
          <p:cNvPr id="17411" name="Content Placeholder 2"/>
          <p:cNvSpPr>
            <a:spLocks noGrp="1"/>
          </p:cNvSpPr>
          <p:nvPr>
            <p:ph idx="1"/>
          </p:nvPr>
        </p:nvSpPr>
        <p:spPr/>
        <p:txBody>
          <a:bodyPr/>
          <a:lstStyle/>
          <a:p>
            <a:r>
              <a:rPr lang="en-US" smtClean="0"/>
              <a:t>El Niño-Southern Oscillation</a:t>
            </a:r>
          </a:p>
          <a:p>
            <a:pPr lvl="1"/>
            <a:r>
              <a:rPr lang="en-US" smtClean="0"/>
              <a:t>Every few years</a:t>
            </a:r>
          </a:p>
          <a:p>
            <a:pPr lvl="1"/>
            <a:r>
              <a:rPr lang="en-US" smtClean="0"/>
              <a:t>Prevailing winds in tropical Pacific Ocean change direction</a:t>
            </a:r>
          </a:p>
          <a:p>
            <a:pPr lvl="1"/>
            <a:r>
              <a:rPr lang="en-US" smtClean="0"/>
              <a:t>Affects much of earth’s weather for 1-2 years</a:t>
            </a:r>
          </a:p>
          <a:p>
            <a:endParaRPr lang="en-US" smtClean="0"/>
          </a:p>
          <a:p>
            <a:r>
              <a:rPr lang="en-US" smtClean="0"/>
              <a:t>Link between air circulation, ocean currents, and biomes</a:t>
            </a:r>
          </a:p>
          <a:p>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Supp7_f04"/>
          <p:cNvPicPr>
            <a:picLocks noChangeAspect="1" noChangeArrowheads="1"/>
          </p:cNvPicPr>
          <p:nvPr>
            <p:ph idx="4294967295"/>
          </p:nvPr>
        </p:nvPicPr>
        <p:blipFill>
          <a:blip r:embed="rId3" cstate="print"/>
          <a:srcRect/>
          <a:stretch>
            <a:fillRect/>
          </a:stretch>
        </p:blipFill>
        <p:spPr>
          <a:xfrm>
            <a:off x="76200" y="1676400"/>
            <a:ext cx="8940800" cy="3832225"/>
          </a:xfrm>
        </p:spPr>
      </p:pic>
      <p:sp>
        <p:nvSpPr>
          <p:cNvPr id="18435" name="Rectangle 6"/>
          <p:cNvSpPr>
            <a:spLocks noChangeArrowheads="1"/>
          </p:cNvSpPr>
          <p:nvPr/>
        </p:nvSpPr>
        <p:spPr bwMode="auto">
          <a:xfrm>
            <a:off x="7504113" y="6583363"/>
            <a:ext cx="1639887" cy="274637"/>
          </a:xfrm>
          <a:prstGeom prst="rect">
            <a:avLst/>
          </a:prstGeom>
          <a:noFill/>
          <a:ln w="9525">
            <a:noFill/>
            <a:miter lim="800000"/>
            <a:headEnd/>
            <a:tailEnd/>
          </a:ln>
        </p:spPr>
        <p:txBody>
          <a:bodyPr wrap="none">
            <a:spAutoFit/>
          </a:bodyPr>
          <a:lstStyle/>
          <a:p>
            <a:pPr algn="r"/>
            <a:r>
              <a:rPr lang="en-US" sz="1200" b="1"/>
              <a:t>Figure 4, Supplement 7</a:t>
            </a:r>
          </a:p>
        </p:txBody>
      </p:sp>
      <p:sp>
        <p:nvSpPr>
          <p:cNvPr id="18436" name="Title 1"/>
          <p:cNvSpPr>
            <a:spLocks/>
          </p:cNvSpPr>
          <p:nvPr/>
        </p:nvSpPr>
        <p:spPr bwMode="auto">
          <a:xfrm>
            <a:off x="0" y="0"/>
            <a:ext cx="9144000" cy="838200"/>
          </a:xfrm>
          <a:prstGeom prst="rect">
            <a:avLst/>
          </a:prstGeom>
          <a:solidFill>
            <a:srgbClr val="1D3D6B"/>
          </a:solidFill>
          <a:ln w="9525">
            <a:noFill/>
            <a:miter lim="800000"/>
            <a:headEnd/>
            <a:tailEnd/>
          </a:ln>
        </p:spPr>
        <p:txBody>
          <a:bodyPr anchor="ctr"/>
          <a:lstStyle/>
          <a:p>
            <a:pPr algn="ctr"/>
            <a:r>
              <a:rPr lang="en-US" sz="3000">
                <a:solidFill>
                  <a:schemeClr val="bg1"/>
                </a:solidFill>
              </a:rPr>
              <a:t>Normal and El Niño Conditions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chor="b">
            <a:normAutofit fontScale="90000"/>
          </a:bodyPr>
          <a:lstStyle/>
          <a:p>
            <a:pPr eaLnBrk="1" hangingPunct="1"/>
            <a:r>
              <a:rPr lang="en-US" smtClean="0"/>
              <a:t>Greenhouse Gases Warm the </a:t>
            </a:r>
            <a:br>
              <a:rPr lang="en-US" smtClean="0"/>
            </a:br>
            <a:r>
              <a:rPr lang="en-US" smtClean="0"/>
              <a:t>Lower Atmosphere</a:t>
            </a:r>
          </a:p>
        </p:txBody>
      </p:sp>
      <p:sp>
        <p:nvSpPr>
          <p:cNvPr id="20483" name="Rectangle 3"/>
          <p:cNvSpPr>
            <a:spLocks noGrp="1" noChangeArrowheads="1"/>
          </p:cNvSpPr>
          <p:nvPr>
            <p:ph type="body" idx="1"/>
          </p:nvPr>
        </p:nvSpPr>
        <p:spPr/>
        <p:txBody>
          <a:bodyPr>
            <a:normAutofit fontScale="92500" lnSpcReduction="20000"/>
          </a:bodyPr>
          <a:lstStyle/>
          <a:p>
            <a:pPr eaLnBrk="1" hangingPunct="1"/>
            <a:r>
              <a:rPr lang="en-US" b="1" smtClean="0">
                <a:solidFill>
                  <a:srgbClr val="1F881A"/>
                </a:solidFill>
              </a:rPr>
              <a:t>Greenhouse gases</a:t>
            </a:r>
          </a:p>
          <a:p>
            <a:pPr lvl="1" eaLnBrk="1" hangingPunct="1"/>
            <a:r>
              <a:rPr lang="en-US" smtClean="0"/>
              <a:t>H</a:t>
            </a:r>
            <a:r>
              <a:rPr lang="en-US" baseline="-25000" smtClean="0"/>
              <a:t>2</a:t>
            </a:r>
            <a:r>
              <a:rPr lang="en-US" smtClean="0"/>
              <a:t>O</a:t>
            </a:r>
          </a:p>
          <a:p>
            <a:pPr lvl="1" eaLnBrk="1" hangingPunct="1"/>
            <a:r>
              <a:rPr lang="en-US" smtClean="0"/>
              <a:t>CO</a:t>
            </a:r>
            <a:r>
              <a:rPr lang="en-US" baseline="-25000" smtClean="0"/>
              <a:t>2</a:t>
            </a:r>
          </a:p>
          <a:p>
            <a:pPr lvl="1" eaLnBrk="1" hangingPunct="1"/>
            <a:r>
              <a:rPr lang="en-US" smtClean="0"/>
              <a:t>CH</a:t>
            </a:r>
            <a:r>
              <a:rPr lang="en-US" baseline="-25000" smtClean="0"/>
              <a:t>4</a:t>
            </a:r>
          </a:p>
          <a:p>
            <a:pPr lvl="1" eaLnBrk="1" hangingPunct="1"/>
            <a:r>
              <a:rPr lang="en-US" smtClean="0"/>
              <a:t>N</a:t>
            </a:r>
            <a:r>
              <a:rPr lang="en-US" baseline="-25000" smtClean="0"/>
              <a:t>2</a:t>
            </a:r>
            <a:r>
              <a:rPr lang="en-US" smtClean="0"/>
              <a:t>O</a:t>
            </a:r>
          </a:p>
          <a:p>
            <a:pPr lvl="1" eaLnBrk="1" hangingPunct="1">
              <a:buFont typeface="Times" pitchFamily="84" charset="0"/>
              <a:buNone/>
            </a:pPr>
            <a:endParaRPr lang="en-US" sz="2800" smtClean="0"/>
          </a:p>
          <a:p>
            <a:pPr eaLnBrk="1" hangingPunct="1"/>
            <a:r>
              <a:rPr lang="en-US" b="1" smtClean="0">
                <a:solidFill>
                  <a:srgbClr val="1F881A"/>
                </a:solidFill>
              </a:rPr>
              <a:t>Natural greenhouse effect</a:t>
            </a:r>
          </a:p>
          <a:p>
            <a:pPr lvl="1" eaLnBrk="1" hangingPunct="1"/>
            <a:r>
              <a:rPr lang="en-US" sz="2800" smtClean="0"/>
              <a:t>Gases keep earth habitable</a:t>
            </a:r>
          </a:p>
          <a:p>
            <a:pPr lvl="1" eaLnBrk="1" hangingPunct="1"/>
            <a:endParaRPr lang="en-US" sz="2800" smtClean="0"/>
          </a:p>
          <a:p>
            <a:pPr eaLnBrk="1" hangingPunct="1"/>
            <a:r>
              <a:rPr lang="en-US" smtClean="0"/>
              <a:t>Human-enhanced global warming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eaLnBrk="1" hangingPunct="1">
              <a:buFont typeface="Times" pitchFamily="84" charset="0"/>
              <a:buNone/>
            </a:pPr>
            <a:endParaRPr lang="en-US" smtClean="0">
              <a:solidFill>
                <a:srgbClr val="CC3300"/>
              </a:solidFill>
            </a:endParaRPr>
          </a:p>
          <a:p>
            <a:pPr eaLnBrk="1" hangingPunct="1">
              <a:buFont typeface="Times" pitchFamily="84" charset="0"/>
              <a:buNone/>
            </a:pPr>
            <a:endParaRPr lang="en-US" smtClean="0">
              <a:solidFill>
                <a:srgbClr val="CC3300"/>
              </a:solidFill>
            </a:endParaRPr>
          </a:p>
          <a:p>
            <a:pPr eaLnBrk="1" hangingPunct="1">
              <a:buFont typeface="Times" pitchFamily="84" charset="0"/>
              <a:buNone/>
            </a:pPr>
            <a:endParaRPr lang="en-US" smtClean="0">
              <a:solidFill>
                <a:srgbClr val="CC3300"/>
              </a:solidFill>
            </a:endParaRPr>
          </a:p>
          <a:p>
            <a:pPr eaLnBrk="1" hangingPunct="1">
              <a:buFont typeface="Times" pitchFamily="84" charset="0"/>
              <a:buNone/>
            </a:pPr>
            <a:endParaRPr lang="en-US" smtClean="0">
              <a:solidFill>
                <a:srgbClr val="CC3300"/>
              </a:solidFill>
            </a:endParaRPr>
          </a:p>
          <a:p>
            <a:pPr eaLnBrk="1" hangingPunct="1">
              <a:buFont typeface="Times" pitchFamily="84" charset="0"/>
              <a:buNone/>
            </a:pPr>
            <a:r>
              <a:rPr lang="en-US" sz="2400" b="1" smtClean="0">
                <a:solidFill>
                  <a:srgbClr val="CC3300"/>
                </a:solidFill>
              </a:rPr>
              <a:t>		</a:t>
            </a:r>
          </a:p>
        </p:txBody>
      </p:sp>
      <p:pic>
        <p:nvPicPr>
          <p:cNvPr id="21507" name="Picture 4" descr="0304"/>
          <p:cNvPicPr>
            <a:picLocks noChangeAspect="1" noChangeArrowheads="1"/>
          </p:cNvPicPr>
          <p:nvPr/>
        </p:nvPicPr>
        <p:blipFill>
          <a:blip r:embed="rId3" cstate="print"/>
          <a:srcRect/>
          <a:stretch>
            <a:fillRect/>
          </a:stretch>
        </p:blipFill>
        <p:spPr bwMode="auto">
          <a:xfrm>
            <a:off x="534988" y="1828800"/>
            <a:ext cx="8074025" cy="4360863"/>
          </a:xfrm>
          <a:prstGeom prst="rect">
            <a:avLst/>
          </a:prstGeom>
          <a:noFill/>
          <a:ln w="9525">
            <a:noFill/>
            <a:miter lim="800000"/>
            <a:headEnd/>
            <a:tailEnd/>
          </a:ln>
        </p:spPr>
      </p:pic>
      <p:sp>
        <p:nvSpPr>
          <p:cNvPr id="21508" name="Rectangle 5"/>
          <p:cNvSpPr>
            <a:spLocks noChangeArrowheads="1"/>
          </p:cNvSpPr>
          <p:nvPr/>
        </p:nvSpPr>
        <p:spPr bwMode="auto">
          <a:xfrm>
            <a:off x="8139113" y="6584950"/>
            <a:ext cx="1006475" cy="265113"/>
          </a:xfrm>
          <a:prstGeom prst="rect">
            <a:avLst/>
          </a:prstGeom>
          <a:noFill/>
          <a:ln w="9525">
            <a:noFill/>
            <a:miter lim="800000"/>
            <a:headEnd/>
            <a:tailEnd/>
          </a:ln>
        </p:spPr>
        <p:txBody>
          <a:bodyPr wrap="none" lIns="82058" tIns="41029" rIns="82058" bIns="41029">
            <a:spAutoFit/>
          </a:bodyPr>
          <a:lstStyle/>
          <a:p>
            <a:pPr algn="r" defTabSz="820738"/>
            <a:r>
              <a:rPr lang="en-US" sz="1200" b="1">
                <a:cs typeface="Arial" pitchFamily="34" charset="0"/>
              </a:rPr>
              <a:t>Fig. 3-4, p. 57</a:t>
            </a:r>
          </a:p>
        </p:txBody>
      </p:sp>
      <p:sp>
        <p:nvSpPr>
          <p:cNvPr id="21509" name="Title 1"/>
          <p:cNvSpPr>
            <a:spLocks/>
          </p:cNvSpPr>
          <p:nvPr/>
        </p:nvSpPr>
        <p:spPr bwMode="auto">
          <a:xfrm>
            <a:off x="0" y="0"/>
            <a:ext cx="9144000" cy="838200"/>
          </a:xfrm>
          <a:prstGeom prst="rect">
            <a:avLst/>
          </a:prstGeom>
          <a:solidFill>
            <a:srgbClr val="1D3D6B"/>
          </a:solidFill>
          <a:ln w="9525">
            <a:noFill/>
            <a:miter lim="800000"/>
            <a:headEnd/>
            <a:tailEnd/>
          </a:ln>
        </p:spPr>
        <p:txBody>
          <a:bodyPr anchor="ctr"/>
          <a:lstStyle/>
          <a:p>
            <a:pPr algn="ctr"/>
            <a:r>
              <a:rPr lang="en-US" sz="3000">
                <a:solidFill>
                  <a:schemeClr val="bg1"/>
                </a:solidFill>
              </a:rPr>
              <a:t>Flow of Energy to and from the Earth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normAutofit fontScale="90000"/>
          </a:bodyPr>
          <a:lstStyle/>
          <a:p>
            <a:pPr eaLnBrk="1" hangingPunct="1"/>
            <a:r>
              <a:rPr lang="en-US" smtClean="0"/>
              <a:t>Earth’s Surface Features Affect Local Climates</a:t>
            </a:r>
          </a:p>
        </p:txBody>
      </p:sp>
      <p:sp>
        <p:nvSpPr>
          <p:cNvPr id="22531" name="Rectangle 1027"/>
          <p:cNvSpPr>
            <a:spLocks noGrp="1" noChangeArrowheads="1"/>
          </p:cNvSpPr>
          <p:nvPr>
            <p:ph type="body" idx="1"/>
          </p:nvPr>
        </p:nvSpPr>
        <p:spPr/>
        <p:txBody>
          <a:bodyPr/>
          <a:lstStyle/>
          <a:p>
            <a:pPr eaLnBrk="1" hangingPunct="1">
              <a:lnSpc>
                <a:spcPct val="90000"/>
              </a:lnSpc>
            </a:pPr>
            <a:r>
              <a:rPr lang="en-US" smtClean="0"/>
              <a:t>Differential heat absorption by land and water</a:t>
            </a:r>
          </a:p>
          <a:p>
            <a:pPr lvl="1" eaLnBrk="1" hangingPunct="1">
              <a:lnSpc>
                <a:spcPct val="90000"/>
              </a:lnSpc>
            </a:pPr>
            <a:r>
              <a:rPr lang="en-US" smtClean="0"/>
              <a:t>Land and sea breezes</a:t>
            </a:r>
          </a:p>
          <a:p>
            <a:pPr eaLnBrk="1" hangingPunct="1">
              <a:lnSpc>
                <a:spcPct val="90000"/>
              </a:lnSpc>
            </a:pPr>
            <a:endParaRPr lang="en-US" smtClean="0"/>
          </a:p>
          <a:p>
            <a:pPr eaLnBrk="1" hangingPunct="1">
              <a:lnSpc>
                <a:spcPct val="90000"/>
              </a:lnSpc>
            </a:pPr>
            <a:r>
              <a:rPr lang="en-US" b="1" smtClean="0">
                <a:solidFill>
                  <a:srgbClr val="1A7016"/>
                </a:solidFill>
              </a:rPr>
              <a:t>Rain shadow effect</a:t>
            </a:r>
          </a:p>
          <a:p>
            <a:pPr lvl="1" eaLnBrk="1" hangingPunct="1">
              <a:lnSpc>
                <a:spcPct val="90000"/>
              </a:lnSpc>
            </a:pPr>
            <a:r>
              <a:rPr lang="en-US" sz="2800" smtClean="0"/>
              <a:t>Most precipitation falls on the windward side of mountain ranges</a:t>
            </a:r>
          </a:p>
          <a:p>
            <a:pPr lvl="1" eaLnBrk="1" hangingPunct="1">
              <a:lnSpc>
                <a:spcPct val="90000"/>
              </a:lnSpc>
            </a:pPr>
            <a:r>
              <a:rPr lang="en-US" sz="2800" smtClean="0"/>
              <a:t>Deserts leeward</a:t>
            </a:r>
          </a:p>
          <a:p>
            <a:pPr lvl="1" eaLnBrk="1" hangingPunct="1">
              <a:lnSpc>
                <a:spcPct val="90000"/>
              </a:lnSpc>
            </a:pPr>
            <a:endParaRPr lang="en-US" smtClean="0"/>
          </a:p>
          <a:p>
            <a:pPr eaLnBrk="1" hangingPunct="1">
              <a:lnSpc>
                <a:spcPct val="90000"/>
              </a:lnSpc>
            </a:pPr>
            <a:r>
              <a:rPr lang="en-US" smtClean="0"/>
              <a:t>Cities create microclimates</a:t>
            </a:r>
          </a:p>
          <a:p>
            <a:pPr eaLnBrk="1" hangingPunct="1">
              <a:lnSpc>
                <a:spcPct val="90000"/>
              </a:lnSpc>
            </a:pPr>
            <a:endParaRPr lang="en-US" smtClean="0"/>
          </a:p>
          <a:p>
            <a:pPr eaLnBrk="1" hangingPunct="1">
              <a:lnSpc>
                <a:spcPct val="90000"/>
              </a:lnSpc>
            </a:pPr>
            <a:endParaRPr 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smtClean="0"/>
              <a:t>Climate Helps Determine Where Organisms Can Live</a:t>
            </a:r>
          </a:p>
        </p:txBody>
      </p:sp>
      <p:sp>
        <p:nvSpPr>
          <p:cNvPr id="26627" name="Rectangle 3"/>
          <p:cNvSpPr>
            <a:spLocks noGrp="1" noChangeArrowheads="1"/>
          </p:cNvSpPr>
          <p:nvPr>
            <p:ph type="body" idx="1"/>
          </p:nvPr>
        </p:nvSpPr>
        <p:spPr/>
        <p:txBody>
          <a:bodyPr>
            <a:normAutofit fontScale="92500" lnSpcReduction="20000"/>
          </a:bodyPr>
          <a:lstStyle/>
          <a:p>
            <a:pPr eaLnBrk="1" hangingPunct="1"/>
            <a:r>
              <a:rPr lang="en-US" smtClean="0"/>
              <a:t>Major </a:t>
            </a:r>
            <a:r>
              <a:rPr lang="en-US" b="1" smtClean="0">
                <a:solidFill>
                  <a:srgbClr val="1A7016"/>
                </a:solidFill>
              </a:rPr>
              <a:t>biomes</a:t>
            </a:r>
            <a:r>
              <a:rPr lang="en-US" smtClean="0"/>
              <a:t>: large land regions with certain types of climate and dominant plant life</a:t>
            </a:r>
          </a:p>
          <a:p>
            <a:pPr lvl="1" eaLnBrk="1" hangingPunct="1"/>
            <a:r>
              <a:rPr lang="en-US" smtClean="0"/>
              <a:t>Not uniform</a:t>
            </a:r>
          </a:p>
          <a:p>
            <a:pPr lvl="1" eaLnBrk="1" hangingPunct="1"/>
            <a:r>
              <a:rPr lang="en-US" smtClean="0"/>
              <a:t>Mosaic of patches</a:t>
            </a:r>
          </a:p>
          <a:p>
            <a:pPr eaLnBrk="1" hangingPunct="1"/>
            <a:endParaRPr lang="en-US" smtClean="0"/>
          </a:p>
          <a:p>
            <a:pPr eaLnBrk="1" hangingPunct="1"/>
            <a:r>
              <a:rPr lang="en-US" smtClean="0"/>
              <a:t>Latitude and elevation</a:t>
            </a:r>
          </a:p>
          <a:p>
            <a:pPr eaLnBrk="1" hangingPunct="1">
              <a:buFont typeface="Times" pitchFamily="84" charset="0"/>
              <a:buNone/>
            </a:pPr>
            <a:endParaRPr lang="en-US" smtClean="0"/>
          </a:p>
          <a:p>
            <a:pPr eaLnBrk="1" hangingPunct="1"/>
            <a:r>
              <a:rPr lang="en-US" smtClean="0"/>
              <a:t>Annual precipitation</a:t>
            </a:r>
          </a:p>
          <a:p>
            <a:pPr eaLnBrk="1" hangingPunct="1"/>
            <a:endParaRPr lang="en-US" smtClean="0"/>
          </a:p>
          <a:p>
            <a:pPr eaLnBrk="1" hangingPunct="1"/>
            <a:r>
              <a:rPr lang="en-US" smtClean="0"/>
              <a:t>Temperature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0708"/>
          <p:cNvPicPr>
            <a:picLocks noChangeAspect="1" noChangeArrowheads="1"/>
          </p:cNvPicPr>
          <p:nvPr/>
        </p:nvPicPr>
        <p:blipFill>
          <a:blip r:embed="rId3" cstate="print"/>
          <a:srcRect/>
          <a:stretch>
            <a:fillRect/>
          </a:stretch>
        </p:blipFill>
        <p:spPr bwMode="auto">
          <a:xfrm>
            <a:off x="276225" y="1981200"/>
            <a:ext cx="8591550" cy="3144838"/>
          </a:xfrm>
          <a:prstGeom prst="rect">
            <a:avLst/>
          </a:prstGeom>
          <a:noFill/>
          <a:ln w="9525">
            <a:noFill/>
            <a:miter lim="800000"/>
            <a:headEnd/>
            <a:tailEnd/>
          </a:ln>
        </p:spPr>
      </p:pic>
      <p:sp>
        <p:nvSpPr>
          <p:cNvPr id="29699" name="Rectangle 5"/>
          <p:cNvSpPr>
            <a:spLocks noChangeArrowheads="1"/>
          </p:cNvSpPr>
          <p:nvPr/>
        </p:nvSpPr>
        <p:spPr bwMode="auto">
          <a:xfrm>
            <a:off x="8061325" y="6584950"/>
            <a:ext cx="1082675" cy="265113"/>
          </a:xfrm>
          <a:prstGeom prst="rect">
            <a:avLst/>
          </a:prstGeom>
          <a:noFill/>
          <a:ln w="9525">
            <a:noFill/>
            <a:miter lim="800000"/>
            <a:headEnd/>
            <a:tailEnd/>
          </a:ln>
        </p:spPr>
        <p:txBody>
          <a:bodyPr wrap="none" lIns="82058" tIns="41029" rIns="82058" bIns="41029">
            <a:spAutoFit/>
          </a:bodyPr>
          <a:lstStyle/>
          <a:p>
            <a:pPr algn="r" defTabSz="820738"/>
            <a:r>
              <a:rPr lang="en-US" sz="1200" b="1">
                <a:cs typeface="Arial" pitchFamily="34" charset="0"/>
              </a:rPr>
              <a:t>Fig. 7-8, p. 153</a:t>
            </a:r>
          </a:p>
        </p:txBody>
      </p:sp>
      <p:sp>
        <p:nvSpPr>
          <p:cNvPr id="29700" name="Title 1"/>
          <p:cNvSpPr>
            <a:spLocks/>
          </p:cNvSpPr>
          <p:nvPr/>
        </p:nvSpPr>
        <p:spPr bwMode="auto">
          <a:xfrm>
            <a:off x="0" y="0"/>
            <a:ext cx="9144000" cy="838200"/>
          </a:xfrm>
          <a:prstGeom prst="rect">
            <a:avLst/>
          </a:prstGeom>
          <a:solidFill>
            <a:srgbClr val="1D3D6B"/>
          </a:solidFill>
          <a:ln w="9525">
            <a:noFill/>
            <a:miter lim="800000"/>
            <a:headEnd/>
            <a:tailEnd/>
          </a:ln>
        </p:spPr>
        <p:txBody>
          <a:bodyPr anchor="ctr"/>
          <a:lstStyle/>
          <a:p>
            <a:pPr algn="ctr"/>
            <a:r>
              <a:rPr lang="en-US" sz="3000">
                <a:solidFill>
                  <a:schemeClr val="bg1"/>
                </a:solidFill>
              </a:rPr>
              <a:t>Generalized Effects of Elevation and Latitude on Climate and Biomes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p:txBody>
          <a:bodyPr/>
          <a:lstStyle/>
          <a:p>
            <a:pPr eaLnBrk="1" hangingPunct="1">
              <a:buFont typeface="Times" pitchFamily="84" charset="0"/>
              <a:buNone/>
            </a:pPr>
            <a:endParaRPr lang="en-US" smtClean="0">
              <a:solidFill>
                <a:srgbClr val="CC3300"/>
              </a:solidFill>
            </a:endParaRPr>
          </a:p>
          <a:p>
            <a:pPr eaLnBrk="1" hangingPunct="1">
              <a:buFont typeface="Times" pitchFamily="84" charset="0"/>
              <a:buNone/>
            </a:pPr>
            <a:endParaRPr lang="en-US" smtClean="0">
              <a:solidFill>
                <a:srgbClr val="CC3300"/>
              </a:solidFill>
            </a:endParaRPr>
          </a:p>
          <a:p>
            <a:pPr eaLnBrk="1" hangingPunct="1">
              <a:buFont typeface="Times" pitchFamily="84" charset="0"/>
              <a:buNone/>
            </a:pPr>
            <a:endParaRPr lang="en-US" smtClean="0">
              <a:solidFill>
                <a:srgbClr val="CC3300"/>
              </a:solidFill>
            </a:endParaRPr>
          </a:p>
          <a:p>
            <a:pPr eaLnBrk="1" hangingPunct="1">
              <a:buFont typeface="Times" pitchFamily="84" charset="0"/>
              <a:buNone/>
            </a:pPr>
            <a:endParaRPr lang="en-US" smtClean="0">
              <a:solidFill>
                <a:srgbClr val="CC3300"/>
              </a:solidFill>
            </a:endParaRPr>
          </a:p>
          <a:p>
            <a:pPr eaLnBrk="1" hangingPunct="1">
              <a:buFont typeface="Times" pitchFamily="84" charset="0"/>
              <a:buNone/>
            </a:pPr>
            <a:r>
              <a:rPr lang="en-US" smtClean="0">
                <a:solidFill>
                  <a:srgbClr val="CC3300"/>
                </a:solidFill>
              </a:rPr>
              <a:t>		</a:t>
            </a:r>
            <a:endParaRPr lang="en-US" sz="2400" b="1" smtClean="0">
              <a:solidFill>
                <a:srgbClr val="CC3300"/>
              </a:solidFill>
            </a:endParaRPr>
          </a:p>
        </p:txBody>
      </p:sp>
      <p:pic>
        <p:nvPicPr>
          <p:cNvPr id="16387" name="Picture 4" descr="0903"/>
          <p:cNvPicPr>
            <a:picLocks noChangeAspect="1" noChangeArrowheads="1"/>
          </p:cNvPicPr>
          <p:nvPr/>
        </p:nvPicPr>
        <p:blipFill>
          <a:blip r:embed="rId3" cstate="print"/>
          <a:srcRect/>
          <a:stretch>
            <a:fillRect/>
          </a:stretch>
        </p:blipFill>
        <p:spPr bwMode="auto">
          <a:xfrm>
            <a:off x="2638425" y="1066800"/>
            <a:ext cx="3838575" cy="5638800"/>
          </a:xfrm>
          <a:prstGeom prst="rect">
            <a:avLst/>
          </a:prstGeom>
          <a:noFill/>
          <a:ln w="9525">
            <a:noFill/>
            <a:miter lim="800000"/>
            <a:headEnd/>
            <a:tailEnd/>
          </a:ln>
        </p:spPr>
      </p:pic>
      <p:sp>
        <p:nvSpPr>
          <p:cNvPr id="16388" name="Rectangle 5"/>
          <p:cNvSpPr>
            <a:spLocks noChangeArrowheads="1"/>
          </p:cNvSpPr>
          <p:nvPr/>
        </p:nvSpPr>
        <p:spPr bwMode="auto">
          <a:xfrm>
            <a:off x="8062913" y="6584950"/>
            <a:ext cx="1082675" cy="265113"/>
          </a:xfrm>
          <a:prstGeom prst="rect">
            <a:avLst/>
          </a:prstGeom>
          <a:noFill/>
          <a:ln w="9525">
            <a:noFill/>
            <a:miter lim="800000"/>
            <a:headEnd/>
            <a:tailEnd/>
          </a:ln>
        </p:spPr>
        <p:txBody>
          <a:bodyPr wrap="none" lIns="82058" tIns="41029" rIns="82058" bIns="41029">
            <a:spAutoFit/>
          </a:bodyPr>
          <a:lstStyle/>
          <a:p>
            <a:pPr algn="r" defTabSz="820738"/>
            <a:r>
              <a:rPr lang="en-US" sz="1200" b="1">
                <a:cs typeface="Arial" pitchFamily="34" charset="0"/>
              </a:rPr>
              <a:t>Fig. 9-3, p. 194</a:t>
            </a:r>
          </a:p>
        </p:txBody>
      </p:sp>
      <p:sp>
        <p:nvSpPr>
          <p:cNvPr id="16389" name="Rectangle 2"/>
          <p:cNvSpPr>
            <a:spLocks noChangeArrowheads="1"/>
          </p:cNvSpPr>
          <p:nvPr/>
        </p:nvSpPr>
        <p:spPr bwMode="auto">
          <a:xfrm>
            <a:off x="0" y="0"/>
            <a:ext cx="9144000" cy="914400"/>
          </a:xfrm>
          <a:prstGeom prst="rect">
            <a:avLst/>
          </a:prstGeom>
          <a:solidFill>
            <a:srgbClr val="1D3D6B"/>
          </a:solidFill>
          <a:ln w="9525">
            <a:noFill/>
            <a:miter lim="800000"/>
            <a:headEnd/>
            <a:tailEnd/>
          </a:ln>
        </p:spPr>
        <p:txBody>
          <a:bodyPr anchor="ctr"/>
          <a:lstStyle/>
          <a:p>
            <a:pPr algn="ctr" eaLnBrk="1" hangingPunct="1"/>
            <a:r>
              <a:rPr lang="en-US" sz="3000">
                <a:solidFill>
                  <a:schemeClr val="bg1"/>
                </a:solidFill>
              </a:rPr>
              <a:t>Characteristics of Species That Are Prone to Ecological and Biological Extinction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7"/>
          <p:cNvSpPr>
            <a:spLocks noGrp="1" noChangeArrowheads="1"/>
          </p:cNvSpPr>
          <p:nvPr>
            <p:ph type="body" idx="1"/>
          </p:nvPr>
        </p:nvSpPr>
        <p:spPr/>
        <p:txBody>
          <a:bodyPr/>
          <a:lstStyle/>
          <a:p>
            <a:pPr eaLnBrk="1" hangingPunct="1">
              <a:buFont typeface="Times" pitchFamily="84" charset="0"/>
              <a:buNone/>
            </a:pPr>
            <a:endParaRPr lang="en-US" smtClean="0">
              <a:solidFill>
                <a:srgbClr val="CC3300"/>
              </a:solidFill>
            </a:endParaRPr>
          </a:p>
          <a:p>
            <a:pPr eaLnBrk="1" hangingPunct="1">
              <a:buFont typeface="Times" pitchFamily="84" charset="0"/>
              <a:buNone/>
            </a:pPr>
            <a:endParaRPr lang="en-US" smtClean="0">
              <a:solidFill>
                <a:srgbClr val="CC3300"/>
              </a:solidFill>
            </a:endParaRPr>
          </a:p>
          <a:p>
            <a:pPr eaLnBrk="1" hangingPunct="1">
              <a:buFont typeface="Times" pitchFamily="84" charset="0"/>
              <a:buNone/>
            </a:pPr>
            <a:endParaRPr lang="en-US" smtClean="0">
              <a:solidFill>
                <a:srgbClr val="CC3300"/>
              </a:solidFill>
            </a:endParaRPr>
          </a:p>
          <a:p>
            <a:pPr eaLnBrk="1" hangingPunct="1">
              <a:buFont typeface="Times" pitchFamily="84" charset="0"/>
              <a:buNone/>
            </a:pPr>
            <a:endParaRPr lang="en-US" smtClean="0">
              <a:solidFill>
                <a:srgbClr val="CC3300"/>
              </a:solidFill>
            </a:endParaRPr>
          </a:p>
          <a:p>
            <a:pPr eaLnBrk="1" hangingPunct="1">
              <a:buFont typeface="Times" pitchFamily="84" charset="0"/>
              <a:buNone/>
            </a:pPr>
            <a:r>
              <a:rPr lang="en-US" smtClean="0">
                <a:solidFill>
                  <a:srgbClr val="CC3300"/>
                </a:solidFill>
              </a:rPr>
              <a:t>		</a:t>
            </a:r>
            <a:endParaRPr lang="en-US" sz="2400" b="1" smtClean="0">
              <a:solidFill>
                <a:srgbClr val="CC3300"/>
              </a:solidFill>
            </a:endParaRPr>
          </a:p>
        </p:txBody>
      </p:sp>
      <p:pic>
        <p:nvPicPr>
          <p:cNvPr id="32771" name="Picture 4" descr="0709"/>
          <p:cNvPicPr>
            <a:picLocks noChangeAspect="1" noChangeArrowheads="1"/>
          </p:cNvPicPr>
          <p:nvPr/>
        </p:nvPicPr>
        <p:blipFill>
          <a:blip r:embed="rId3" cstate="print"/>
          <a:srcRect/>
          <a:stretch>
            <a:fillRect/>
          </a:stretch>
        </p:blipFill>
        <p:spPr bwMode="auto">
          <a:xfrm>
            <a:off x="269875" y="968375"/>
            <a:ext cx="8728075" cy="5538788"/>
          </a:xfrm>
          <a:prstGeom prst="rect">
            <a:avLst/>
          </a:prstGeom>
          <a:noFill/>
          <a:ln w="9525">
            <a:noFill/>
            <a:miter lim="800000"/>
            <a:headEnd/>
            <a:tailEnd/>
          </a:ln>
        </p:spPr>
      </p:pic>
      <p:sp>
        <p:nvSpPr>
          <p:cNvPr id="32772" name="Rectangle 5"/>
          <p:cNvSpPr>
            <a:spLocks noChangeArrowheads="1"/>
          </p:cNvSpPr>
          <p:nvPr/>
        </p:nvSpPr>
        <p:spPr bwMode="auto">
          <a:xfrm>
            <a:off x="8061325" y="6584950"/>
            <a:ext cx="1082675" cy="265113"/>
          </a:xfrm>
          <a:prstGeom prst="rect">
            <a:avLst/>
          </a:prstGeom>
          <a:noFill/>
          <a:ln w="9525">
            <a:noFill/>
            <a:miter lim="800000"/>
            <a:headEnd/>
            <a:tailEnd/>
          </a:ln>
        </p:spPr>
        <p:txBody>
          <a:bodyPr wrap="none" lIns="82058" tIns="41029" rIns="82058" bIns="41029">
            <a:spAutoFit/>
          </a:bodyPr>
          <a:lstStyle/>
          <a:p>
            <a:pPr algn="r" defTabSz="820738"/>
            <a:r>
              <a:rPr lang="en-US" sz="1200" b="1">
                <a:cs typeface="Arial" pitchFamily="34" charset="0"/>
              </a:rPr>
              <a:t>Fig. 7-9, p. 154</a:t>
            </a:r>
          </a:p>
        </p:txBody>
      </p:sp>
      <p:sp>
        <p:nvSpPr>
          <p:cNvPr id="32773" name="Title 1"/>
          <p:cNvSpPr>
            <a:spLocks/>
          </p:cNvSpPr>
          <p:nvPr/>
        </p:nvSpPr>
        <p:spPr bwMode="auto">
          <a:xfrm>
            <a:off x="0" y="0"/>
            <a:ext cx="9144000" cy="838200"/>
          </a:xfrm>
          <a:prstGeom prst="rect">
            <a:avLst/>
          </a:prstGeom>
          <a:solidFill>
            <a:srgbClr val="1D3D6B"/>
          </a:solidFill>
          <a:ln w="9525">
            <a:noFill/>
            <a:miter lim="800000"/>
            <a:headEnd/>
            <a:tailEnd/>
          </a:ln>
        </p:spPr>
        <p:txBody>
          <a:bodyPr anchor="ctr"/>
          <a:lstStyle/>
          <a:p>
            <a:pPr algn="ctr"/>
            <a:r>
              <a:rPr lang="en-US" sz="3000">
                <a:solidFill>
                  <a:schemeClr val="bg1"/>
                </a:solidFill>
              </a:rPr>
              <a:t>Natural Capital: Average Precipitation and Average Temperature as Limiting Factors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eaLnBrk="1" hangingPunct="1"/>
            <a:r>
              <a:rPr lang="en-US" smtClean="0"/>
              <a:t>There Are Three Major Types of Deserts </a:t>
            </a:r>
          </a:p>
        </p:txBody>
      </p:sp>
      <p:sp>
        <p:nvSpPr>
          <p:cNvPr id="36867" name="Rectangle 3"/>
          <p:cNvSpPr>
            <a:spLocks noGrp="1" noChangeArrowheads="1"/>
          </p:cNvSpPr>
          <p:nvPr>
            <p:ph type="body" idx="1"/>
          </p:nvPr>
        </p:nvSpPr>
        <p:spPr/>
        <p:txBody>
          <a:bodyPr/>
          <a:lstStyle/>
          <a:p>
            <a:pPr marL="514350" indent="-514350" eaLnBrk="1" hangingPunct="1">
              <a:buFont typeface="Calibri" pitchFamily="34" charset="0"/>
              <a:buAutoNum type="arabicPeriod"/>
            </a:pPr>
            <a:r>
              <a:rPr lang="en-US" sz="2400" smtClean="0"/>
              <a:t>Tropical deserts</a:t>
            </a:r>
          </a:p>
          <a:p>
            <a:pPr marL="514350" indent="-514350" eaLnBrk="1" hangingPunct="1">
              <a:buFont typeface="Calibri" pitchFamily="34" charset="0"/>
              <a:buAutoNum type="arabicPeriod"/>
            </a:pPr>
            <a:endParaRPr lang="en-US" sz="1800" smtClean="0"/>
          </a:p>
          <a:p>
            <a:pPr marL="514350" indent="-514350" eaLnBrk="1" hangingPunct="1">
              <a:buFont typeface="Calibri" pitchFamily="34" charset="0"/>
              <a:buAutoNum type="arabicPeriod"/>
            </a:pPr>
            <a:r>
              <a:rPr lang="en-US" sz="2400" smtClean="0"/>
              <a:t>Temperate deserts</a:t>
            </a:r>
          </a:p>
          <a:p>
            <a:pPr marL="514350" indent="-514350" eaLnBrk="1" hangingPunct="1">
              <a:buFont typeface="Calibri" pitchFamily="34" charset="0"/>
              <a:buAutoNum type="arabicPeriod"/>
            </a:pPr>
            <a:endParaRPr lang="en-US" sz="1800" smtClean="0"/>
          </a:p>
          <a:p>
            <a:pPr marL="514350" indent="-514350" eaLnBrk="1" hangingPunct="1">
              <a:buFont typeface="Calibri" pitchFamily="34" charset="0"/>
              <a:buAutoNum type="arabicPeriod"/>
            </a:pPr>
            <a:r>
              <a:rPr lang="en-US" sz="2400" smtClean="0"/>
              <a:t>Cold deserts</a:t>
            </a:r>
          </a:p>
          <a:p>
            <a:pPr marL="514350" indent="-514350" eaLnBrk="1" hangingPunct="1"/>
            <a:endParaRPr lang="en-US" sz="1800" smtClean="0">
              <a:solidFill>
                <a:srgbClr val="CC3300"/>
              </a:solidFill>
            </a:endParaRPr>
          </a:p>
          <a:p>
            <a:pPr marL="514350" indent="-514350" eaLnBrk="1" hangingPunct="1"/>
            <a:r>
              <a:rPr lang="en-US" sz="2400" smtClean="0"/>
              <a:t>Fragile ecosystem</a:t>
            </a:r>
          </a:p>
          <a:p>
            <a:pPr lvl="1" eaLnBrk="1" hangingPunct="1"/>
            <a:r>
              <a:rPr lang="en-US" sz="2200" smtClean="0"/>
              <a:t>Slow plant growth</a:t>
            </a:r>
          </a:p>
          <a:p>
            <a:pPr lvl="1" eaLnBrk="1" hangingPunct="1"/>
            <a:r>
              <a:rPr lang="en-US" sz="2200" smtClean="0"/>
              <a:t>Low species diversity</a:t>
            </a:r>
          </a:p>
          <a:p>
            <a:pPr lvl="1" eaLnBrk="1" hangingPunct="1"/>
            <a:r>
              <a:rPr lang="en-US" sz="2200" smtClean="0"/>
              <a:t>Slow nutrient recycling</a:t>
            </a:r>
          </a:p>
          <a:p>
            <a:pPr lvl="1" eaLnBrk="1" hangingPunct="1"/>
            <a:r>
              <a:rPr lang="en-US" sz="2200" smtClean="0"/>
              <a:t>Lack of water</a:t>
            </a:r>
          </a:p>
          <a:p>
            <a:pPr marL="514350" indent="-514350" eaLnBrk="1" hangingPunct="1"/>
            <a:endParaRPr lang="en-US" sz="2400" smtClean="0">
              <a:solidFill>
                <a:srgbClr val="CC33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eaLnBrk="1" hangingPunct="1"/>
            <a:r>
              <a:rPr lang="en-US" smtClean="0"/>
              <a:t>Science Focus: Staying Alive </a:t>
            </a:r>
            <a:br>
              <a:rPr lang="en-US" smtClean="0"/>
            </a:br>
            <a:r>
              <a:rPr lang="en-US" smtClean="0"/>
              <a:t>in the Desert</a:t>
            </a:r>
          </a:p>
        </p:txBody>
      </p:sp>
      <p:sp>
        <p:nvSpPr>
          <p:cNvPr id="40963" name="Rectangle 3"/>
          <p:cNvSpPr>
            <a:spLocks noGrp="1" noChangeArrowheads="1"/>
          </p:cNvSpPr>
          <p:nvPr>
            <p:ph type="body" idx="1"/>
          </p:nvPr>
        </p:nvSpPr>
        <p:spPr/>
        <p:txBody>
          <a:bodyPr>
            <a:normAutofit lnSpcReduction="10000"/>
          </a:bodyPr>
          <a:lstStyle/>
          <a:p>
            <a:pPr eaLnBrk="1" hangingPunct="1"/>
            <a:r>
              <a:rPr lang="en-US" smtClean="0"/>
              <a:t>Beat the heat/every drop of water counts</a:t>
            </a:r>
          </a:p>
          <a:p>
            <a:pPr eaLnBrk="1" hangingPunct="1"/>
            <a:endParaRPr lang="en-US" smtClean="0"/>
          </a:p>
          <a:p>
            <a:pPr eaLnBrk="1" hangingPunct="1"/>
            <a:r>
              <a:rPr lang="en-US" smtClean="0"/>
              <a:t>Plant adaptations</a:t>
            </a:r>
          </a:p>
          <a:p>
            <a:pPr lvl="1" eaLnBrk="1" hangingPunct="1"/>
            <a:r>
              <a:rPr lang="en-US" smtClean="0"/>
              <a:t>Succulents </a:t>
            </a:r>
          </a:p>
          <a:p>
            <a:pPr lvl="1" eaLnBrk="1" hangingPunct="1"/>
            <a:r>
              <a:rPr lang="en-US" smtClean="0"/>
              <a:t>Deep tap roots</a:t>
            </a:r>
          </a:p>
          <a:p>
            <a:pPr lvl="1" eaLnBrk="1" hangingPunct="1"/>
            <a:endParaRPr lang="en-US" smtClean="0"/>
          </a:p>
          <a:p>
            <a:pPr eaLnBrk="1" hangingPunct="1"/>
            <a:r>
              <a:rPr lang="en-US" smtClean="0"/>
              <a:t>Animal strategies and adaptations</a:t>
            </a:r>
          </a:p>
          <a:p>
            <a:pPr lvl="1" eaLnBrk="1" hangingPunct="1"/>
            <a:r>
              <a:rPr lang="en-US" smtClean="0"/>
              <a:t>Physiology and anatomy</a:t>
            </a:r>
          </a:p>
          <a:p>
            <a:pPr lvl="1" eaLnBrk="1" hangingPunct="1"/>
            <a:r>
              <a:rPr lang="en-US" smtClean="0"/>
              <a:t>Behavior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p:txBody>
          <a:bodyPr/>
          <a:lstStyle/>
          <a:p>
            <a:pPr eaLnBrk="1" hangingPunct="1">
              <a:buFont typeface="Times" pitchFamily="84" charset="0"/>
              <a:buNone/>
            </a:pPr>
            <a:endParaRPr lang="en-US" sz="2400" b="1" smtClean="0">
              <a:solidFill>
                <a:srgbClr val="CC3300"/>
              </a:solidFill>
            </a:endParaRPr>
          </a:p>
          <a:p>
            <a:pPr eaLnBrk="1" hangingPunct="1">
              <a:buFont typeface="Times" pitchFamily="84" charset="0"/>
              <a:buNone/>
            </a:pPr>
            <a:endParaRPr lang="en-US" sz="2400" b="1" smtClean="0">
              <a:solidFill>
                <a:srgbClr val="CC3300"/>
              </a:solidFill>
            </a:endParaRPr>
          </a:p>
          <a:p>
            <a:pPr eaLnBrk="1" hangingPunct="1">
              <a:buFont typeface="Times" pitchFamily="84" charset="0"/>
              <a:buNone/>
            </a:pPr>
            <a:endParaRPr lang="en-US" sz="2400" b="1" smtClean="0">
              <a:solidFill>
                <a:srgbClr val="CC3300"/>
              </a:solidFill>
            </a:endParaRPr>
          </a:p>
          <a:p>
            <a:pPr eaLnBrk="1" hangingPunct="1">
              <a:buFont typeface="Times" pitchFamily="84" charset="0"/>
              <a:buNone/>
            </a:pPr>
            <a:endParaRPr lang="en-US" sz="2400" b="1" smtClean="0">
              <a:solidFill>
                <a:srgbClr val="CC3300"/>
              </a:solidFill>
            </a:endParaRPr>
          </a:p>
          <a:p>
            <a:pPr eaLnBrk="1" hangingPunct="1">
              <a:buFont typeface="Times" pitchFamily="84" charset="0"/>
              <a:buNone/>
            </a:pPr>
            <a:endParaRPr lang="en-US" sz="2400" b="1" smtClean="0">
              <a:solidFill>
                <a:srgbClr val="CC3300"/>
              </a:solidFill>
            </a:endParaRPr>
          </a:p>
          <a:p>
            <a:pPr eaLnBrk="1" hangingPunct="1">
              <a:buFont typeface="Times" pitchFamily="84" charset="0"/>
              <a:buNone/>
            </a:pPr>
            <a:r>
              <a:rPr lang="en-US" sz="2400" b="1" smtClean="0">
                <a:solidFill>
                  <a:srgbClr val="CC3300"/>
                </a:solidFill>
              </a:rPr>
              <a:t>		</a:t>
            </a:r>
            <a:endParaRPr lang="en-US" smtClean="0"/>
          </a:p>
        </p:txBody>
      </p:sp>
      <p:pic>
        <p:nvPicPr>
          <p:cNvPr id="44035" name="Picture 4" descr="0711"/>
          <p:cNvPicPr>
            <a:picLocks noChangeAspect="1" noChangeArrowheads="1"/>
          </p:cNvPicPr>
          <p:nvPr/>
        </p:nvPicPr>
        <p:blipFill>
          <a:blip r:embed="rId3" cstate="print"/>
          <a:srcRect/>
          <a:stretch>
            <a:fillRect/>
          </a:stretch>
        </p:blipFill>
        <p:spPr bwMode="auto">
          <a:xfrm>
            <a:off x="2057400" y="965200"/>
            <a:ext cx="4984750" cy="5816600"/>
          </a:xfrm>
          <a:prstGeom prst="rect">
            <a:avLst/>
          </a:prstGeom>
          <a:noFill/>
          <a:ln w="9525">
            <a:noFill/>
            <a:miter lim="800000"/>
            <a:headEnd/>
            <a:tailEnd/>
          </a:ln>
        </p:spPr>
      </p:pic>
      <p:sp>
        <p:nvSpPr>
          <p:cNvPr id="44036" name="Rectangle 5"/>
          <p:cNvSpPr>
            <a:spLocks noChangeArrowheads="1"/>
          </p:cNvSpPr>
          <p:nvPr/>
        </p:nvSpPr>
        <p:spPr bwMode="auto">
          <a:xfrm>
            <a:off x="7983538" y="6584950"/>
            <a:ext cx="1160462" cy="265113"/>
          </a:xfrm>
          <a:prstGeom prst="rect">
            <a:avLst/>
          </a:prstGeom>
          <a:noFill/>
          <a:ln w="9525">
            <a:noFill/>
            <a:miter lim="800000"/>
            <a:headEnd/>
            <a:tailEnd/>
          </a:ln>
        </p:spPr>
        <p:txBody>
          <a:bodyPr wrap="none" lIns="82058" tIns="41029" rIns="82058" bIns="41029">
            <a:spAutoFit/>
          </a:bodyPr>
          <a:lstStyle/>
          <a:p>
            <a:pPr algn="r" defTabSz="820738"/>
            <a:r>
              <a:rPr lang="en-US" sz="1200" b="1"/>
              <a:t>Fig. 7-11, p. 157</a:t>
            </a:r>
          </a:p>
        </p:txBody>
      </p:sp>
      <p:sp>
        <p:nvSpPr>
          <p:cNvPr id="44037" name="Title 1"/>
          <p:cNvSpPr>
            <a:spLocks/>
          </p:cNvSpPr>
          <p:nvPr/>
        </p:nvSpPr>
        <p:spPr bwMode="auto">
          <a:xfrm>
            <a:off x="0" y="0"/>
            <a:ext cx="9144000" cy="838200"/>
          </a:xfrm>
          <a:prstGeom prst="rect">
            <a:avLst/>
          </a:prstGeom>
          <a:solidFill>
            <a:srgbClr val="1D3D6B"/>
          </a:solidFill>
          <a:ln w="9525">
            <a:noFill/>
            <a:miter lim="800000"/>
            <a:headEnd/>
            <a:tailEnd/>
          </a:ln>
        </p:spPr>
        <p:txBody>
          <a:bodyPr anchor="ctr"/>
          <a:lstStyle/>
          <a:p>
            <a:pPr algn="ctr"/>
            <a:r>
              <a:rPr lang="en-US" sz="3000">
                <a:solidFill>
                  <a:schemeClr val="bg1"/>
                </a:solidFill>
              </a:rPr>
              <a:t>Climate Graphs of Tropical, Temperate, and Cold Grasslands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pPr eaLnBrk="1" hangingPunct="1"/>
            <a:r>
              <a:rPr lang="en-US" smtClean="0"/>
              <a:t>There Are Three Major Types of Grasslands (3)</a:t>
            </a:r>
          </a:p>
        </p:txBody>
      </p:sp>
      <p:sp>
        <p:nvSpPr>
          <p:cNvPr id="48131" name="Rectangle 3"/>
          <p:cNvSpPr>
            <a:spLocks noGrp="1" noChangeArrowheads="1"/>
          </p:cNvSpPr>
          <p:nvPr>
            <p:ph type="body" idx="1"/>
          </p:nvPr>
        </p:nvSpPr>
        <p:spPr/>
        <p:txBody>
          <a:bodyPr/>
          <a:lstStyle/>
          <a:p>
            <a:pPr eaLnBrk="1" hangingPunct="1"/>
            <a:r>
              <a:rPr lang="en-US" smtClean="0"/>
              <a:t>Arctic tundra: fragile biome</a:t>
            </a:r>
          </a:p>
          <a:p>
            <a:pPr lvl="1" eaLnBrk="1" hangingPunct="1"/>
            <a:r>
              <a:rPr lang="en-US" smtClean="0"/>
              <a:t>Plants close to ground to conserve heat</a:t>
            </a:r>
          </a:p>
          <a:p>
            <a:pPr lvl="1" eaLnBrk="1" hangingPunct="1"/>
            <a:r>
              <a:rPr lang="en-US" smtClean="0"/>
              <a:t>Most growth in short summer</a:t>
            </a:r>
          </a:p>
          <a:p>
            <a:pPr lvl="1" eaLnBrk="1" hangingPunct="1"/>
            <a:r>
              <a:rPr lang="en-US" smtClean="0"/>
              <a:t>Animals have thick fur</a:t>
            </a:r>
          </a:p>
          <a:p>
            <a:pPr lvl="1" eaLnBrk="1" hangingPunct="1"/>
            <a:r>
              <a:rPr lang="en-US" b="1" smtClean="0">
                <a:solidFill>
                  <a:srgbClr val="1F881A"/>
                </a:solidFill>
              </a:rPr>
              <a:t>Permafrost</a:t>
            </a:r>
          </a:p>
          <a:p>
            <a:pPr lvl="2" eaLnBrk="1" hangingPunct="1"/>
            <a:r>
              <a:rPr lang="en-US" smtClean="0"/>
              <a:t>Underground soil that stays frozen</a:t>
            </a:r>
          </a:p>
          <a:p>
            <a:pPr lvl="1" eaLnBrk="1" hangingPunct="1"/>
            <a:endParaRPr lang="en-US" smtClean="0"/>
          </a:p>
          <a:p>
            <a:pPr eaLnBrk="1" hangingPunct="1"/>
            <a:r>
              <a:rPr lang="en-US" smtClean="0"/>
              <a:t>Alpine tundra: above tree line in mountains</a:t>
            </a:r>
          </a:p>
          <a:p>
            <a:pPr eaLnBrk="1" hangingPunct="1">
              <a:buFont typeface="Times" pitchFamily="84" charset="0"/>
              <a:buNone/>
            </a:pPr>
            <a:endParaRPr 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eaLnBrk="1" hangingPunct="1"/>
            <a:r>
              <a:rPr lang="en-US" smtClean="0"/>
              <a:t>There Are Three Major Types of </a:t>
            </a:r>
            <a:br>
              <a:rPr lang="en-US" smtClean="0"/>
            </a:br>
            <a:r>
              <a:rPr lang="en-US" smtClean="0"/>
              <a:t>Forests (1)</a:t>
            </a:r>
          </a:p>
        </p:txBody>
      </p:sp>
      <p:sp>
        <p:nvSpPr>
          <p:cNvPr id="51203" name="Rectangle 3"/>
          <p:cNvSpPr>
            <a:spLocks noGrp="1" noChangeArrowheads="1"/>
          </p:cNvSpPr>
          <p:nvPr>
            <p:ph type="body" idx="1"/>
          </p:nvPr>
        </p:nvSpPr>
        <p:spPr/>
        <p:txBody>
          <a:bodyPr/>
          <a:lstStyle/>
          <a:p>
            <a:pPr marL="514350" indent="-514350" eaLnBrk="1" hangingPunct="1">
              <a:buFont typeface="Calibri" pitchFamily="34" charset="0"/>
              <a:buAutoNum type="arabicPeriod"/>
            </a:pPr>
            <a:r>
              <a:rPr lang="en-US" smtClean="0"/>
              <a:t>Tropical</a:t>
            </a:r>
          </a:p>
          <a:p>
            <a:pPr marL="514350" indent="-514350" eaLnBrk="1" hangingPunct="1">
              <a:buFont typeface="Calibri" pitchFamily="34" charset="0"/>
              <a:buAutoNum type="arabicPeriod"/>
            </a:pPr>
            <a:endParaRPr lang="en-US" smtClean="0"/>
          </a:p>
          <a:p>
            <a:pPr marL="514350" indent="-514350" eaLnBrk="1" hangingPunct="1">
              <a:buFont typeface="Calibri" pitchFamily="34" charset="0"/>
              <a:buAutoNum type="arabicPeriod"/>
            </a:pPr>
            <a:r>
              <a:rPr lang="en-US" smtClean="0"/>
              <a:t>Temperate</a:t>
            </a:r>
          </a:p>
          <a:p>
            <a:pPr marL="514350" indent="-514350" eaLnBrk="1" hangingPunct="1">
              <a:buFont typeface="Calibri" pitchFamily="34" charset="0"/>
              <a:buAutoNum type="arabicPeriod"/>
            </a:pPr>
            <a:endParaRPr lang="en-US" smtClean="0"/>
          </a:p>
          <a:p>
            <a:pPr marL="514350" indent="-514350" eaLnBrk="1" hangingPunct="1">
              <a:buFont typeface="Calibri" pitchFamily="34" charset="0"/>
              <a:buAutoNum type="arabicPeriod"/>
            </a:pPr>
            <a:r>
              <a:rPr lang="en-US" smtClean="0"/>
              <a:t>Cold</a:t>
            </a:r>
          </a:p>
          <a:p>
            <a:pPr lvl="1" eaLnBrk="1" hangingPunct="1"/>
            <a:r>
              <a:rPr lang="en-US" smtClean="0"/>
              <a:t>Northern coniferous and </a:t>
            </a:r>
            <a:r>
              <a:rPr lang="en-US" b="1" smtClean="0">
                <a:solidFill>
                  <a:srgbClr val="1F881A"/>
                </a:solidFill>
              </a:rPr>
              <a:t>boreal</a:t>
            </a:r>
          </a:p>
          <a:p>
            <a:pPr marL="514350" indent="-514350" eaLnBrk="1" hangingPunct="1">
              <a:buFont typeface="Times" pitchFamily="84" charset="0"/>
              <a:buNone/>
            </a:pPr>
            <a:endParaRPr 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p:txBody>
          <a:bodyPr/>
          <a:lstStyle/>
          <a:p>
            <a:pPr eaLnBrk="1" hangingPunct="1">
              <a:buFont typeface="Times" pitchFamily="84" charset="0"/>
              <a:buNone/>
            </a:pPr>
            <a:endParaRPr lang="en-US" sz="2400" b="1" smtClean="0">
              <a:solidFill>
                <a:srgbClr val="CC3300"/>
              </a:solidFill>
            </a:endParaRPr>
          </a:p>
          <a:p>
            <a:pPr eaLnBrk="1" hangingPunct="1">
              <a:buFont typeface="Times" pitchFamily="84" charset="0"/>
              <a:buNone/>
            </a:pPr>
            <a:endParaRPr lang="en-US" sz="2400" b="1" smtClean="0">
              <a:solidFill>
                <a:srgbClr val="CC3300"/>
              </a:solidFill>
            </a:endParaRPr>
          </a:p>
          <a:p>
            <a:pPr eaLnBrk="1" hangingPunct="1">
              <a:buFont typeface="Times" pitchFamily="84" charset="0"/>
              <a:buNone/>
            </a:pPr>
            <a:endParaRPr lang="en-US" sz="2400" b="1" smtClean="0">
              <a:solidFill>
                <a:srgbClr val="CC3300"/>
              </a:solidFill>
            </a:endParaRPr>
          </a:p>
          <a:p>
            <a:pPr eaLnBrk="1" hangingPunct="1">
              <a:buFont typeface="Times" pitchFamily="84" charset="0"/>
              <a:buNone/>
            </a:pPr>
            <a:endParaRPr lang="en-US" sz="2400" b="1" smtClean="0">
              <a:solidFill>
                <a:srgbClr val="CC3300"/>
              </a:solidFill>
            </a:endParaRPr>
          </a:p>
          <a:p>
            <a:pPr eaLnBrk="1" hangingPunct="1">
              <a:buFont typeface="Times" pitchFamily="84" charset="0"/>
              <a:buNone/>
            </a:pPr>
            <a:endParaRPr lang="en-US" sz="2400" b="1" smtClean="0">
              <a:solidFill>
                <a:srgbClr val="CC3300"/>
              </a:solidFill>
            </a:endParaRPr>
          </a:p>
          <a:p>
            <a:pPr eaLnBrk="1" hangingPunct="1">
              <a:buFont typeface="Times" pitchFamily="84" charset="0"/>
              <a:buNone/>
            </a:pPr>
            <a:r>
              <a:rPr lang="en-US" sz="2400" b="1" smtClean="0">
                <a:solidFill>
                  <a:srgbClr val="CC3300"/>
                </a:solidFill>
              </a:rPr>
              <a:t>			</a:t>
            </a:r>
          </a:p>
          <a:p>
            <a:pPr eaLnBrk="1" hangingPunct="1"/>
            <a:endParaRPr lang="en-US" smtClean="0"/>
          </a:p>
        </p:txBody>
      </p:sp>
      <p:pic>
        <p:nvPicPr>
          <p:cNvPr id="52227" name="Picture 4" descr="0713"/>
          <p:cNvPicPr>
            <a:picLocks noChangeAspect="1" noChangeArrowheads="1"/>
          </p:cNvPicPr>
          <p:nvPr/>
        </p:nvPicPr>
        <p:blipFill>
          <a:blip r:embed="rId3" cstate="print"/>
          <a:srcRect/>
          <a:stretch>
            <a:fillRect/>
          </a:stretch>
        </p:blipFill>
        <p:spPr bwMode="auto">
          <a:xfrm>
            <a:off x="2111375" y="914400"/>
            <a:ext cx="4921250" cy="5740400"/>
          </a:xfrm>
          <a:prstGeom prst="rect">
            <a:avLst/>
          </a:prstGeom>
          <a:noFill/>
          <a:ln w="9525">
            <a:noFill/>
            <a:miter lim="800000"/>
            <a:headEnd/>
            <a:tailEnd/>
          </a:ln>
        </p:spPr>
      </p:pic>
      <p:sp>
        <p:nvSpPr>
          <p:cNvPr id="52228" name="Rectangle 5"/>
          <p:cNvSpPr>
            <a:spLocks noChangeArrowheads="1"/>
          </p:cNvSpPr>
          <p:nvPr/>
        </p:nvSpPr>
        <p:spPr bwMode="auto">
          <a:xfrm>
            <a:off x="7983538" y="6584950"/>
            <a:ext cx="1160462" cy="265113"/>
          </a:xfrm>
          <a:prstGeom prst="rect">
            <a:avLst/>
          </a:prstGeom>
          <a:noFill/>
          <a:ln w="9525">
            <a:noFill/>
            <a:miter lim="800000"/>
            <a:headEnd/>
            <a:tailEnd/>
          </a:ln>
        </p:spPr>
        <p:txBody>
          <a:bodyPr wrap="none" lIns="82058" tIns="41029" rIns="82058" bIns="41029">
            <a:spAutoFit/>
          </a:bodyPr>
          <a:lstStyle/>
          <a:p>
            <a:pPr algn="r" defTabSz="820738"/>
            <a:r>
              <a:rPr lang="en-US" sz="1200" b="1"/>
              <a:t>Fig. 7-13, p. 160</a:t>
            </a:r>
          </a:p>
        </p:txBody>
      </p:sp>
      <p:sp>
        <p:nvSpPr>
          <p:cNvPr id="52229" name="Title 1"/>
          <p:cNvSpPr>
            <a:spLocks/>
          </p:cNvSpPr>
          <p:nvPr/>
        </p:nvSpPr>
        <p:spPr bwMode="auto">
          <a:xfrm>
            <a:off x="0" y="0"/>
            <a:ext cx="9144000" cy="838200"/>
          </a:xfrm>
          <a:prstGeom prst="rect">
            <a:avLst/>
          </a:prstGeom>
          <a:solidFill>
            <a:srgbClr val="1D3D6B"/>
          </a:solidFill>
          <a:ln w="9525">
            <a:noFill/>
            <a:miter lim="800000"/>
            <a:headEnd/>
            <a:tailEnd/>
          </a:ln>
        </p:spPr>
        <p:txBody>
          <a:bodyPr anchor="ctr"/>
          <a:lstStyle/>
          <a:p>
            <a:pPr algn="ctr"/>
            <a:r>
              <a:rPr lang="en-US" sz="3000">
                <a:solidFill>
                  <a:schemeClr val="bg1"/>
                </a:solidFill>
              </a:rPr>
              <a:t>Climate Graphs of Tropical, Temperate, and Cold Forests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r>
              <a:rPr lang="en-US" smtClean="0"/>
              <a:t>There Are Three Major Types of </a:t>
            </a:r>
            <a:br>
              <a:rPr lang="en-US" smtClean="0"/>
            </a:br>
            <a:r>
              <a:rPr lang="en-US" smtClean="0"/>
              <a:t>Forests (2)</a:t>
            </a:r>
          </a:p>
        </p:txBody>
      </p:sp>
      <p:sp>
        <p:nvSpPr>
          <p:cNvPr id="54275" name="Rectangle 3"/>
          <p:cNvSpPr>
            <a:spLocks noGrp="1" noChangeArrowheads="1"/>
          </p:cNvSpPr>
          <p:nvPr>
            <p:ph type="body" idx="1"/>
          </p:nvPr>
        </p:nvSpPr>
        <p:spPr/>
        <p:txBody>
          <a:bodyPr/>
          <a:lstStyle/>
          <a:p>
            <a:pPr eaLnBrk="1" hangingPunct="1">
              <a:lnSpc>
                <a:spcPct val="90000"/>
              </a:lnSpc>
            </a:pPr>
            <a:r>
              <a:rPr lang="en-US" smtClean="0"/>
              <a:t>Tropical rain forests</a:t>
            </a:r>
          </a:p>
          <a:p>
            <a:pPr lvl="1" eaLnBrk="1" hangingPunct="1">
              <a:lnSpc>
                <a:spcPct val="90000"/>
              </a:lnSpc>
            </a:pPr>
            <a:r>
              <a:rPr lang="en-US" smtClean="0"/>
              <a:t>Temperature and moisture</a:t>
            </a:r>
          </a:p>
          <a:p>
            <a:pPr lvl="1" eaLnBrk="1" hangingPunct="1">
              <a:lnSpc>
                <a:spcPct val="90000"/>
              </a:lnSpc>
            </a:pPr>
            <a:r>
              <a:rPr lang="en-US" smtClean="0"/>
              <a:t>Stratification of specialized plant and animal niches</a:t>
            </a:r>
          </a:p>
          <a:p>
            <a:pPr lvl="1" eaLnBrk="1" hangingPunct="1">
              <a:lnSpc>
                <a:spcPct val="90000"/>
              </a:lnSpc>
            </a:pPr>
            <a:r>
              <a:rPr lang="en-US" smtClean="0"/>
              <a:t>Little wind: significance</a:t>
            </a:r>
          </a:p>
          <a:p>
            <a:pPr lvl="1" eaLnBrk="1" hangingPunct="1">
              <a:lnSpc>
                <a:spcPct val="90000"/>
              </a:lnSpc>
            </a:pPr>
            <a:r>
              <a:rPr lang="en-US" smtClean="0"/>
              <a:t>Rapid recycling of scarce soil nutrients</a:t>
            </a:r>
          </a:p>
          <a:p>
            <a:pPr lvl="1" eaLnBrk="1" hangingPunct="1">
              <a:lnSpc>
                <a:spcPct val="90000"/>
              </a:lnSpc>
            </a:pPr>
            <a:r>
              <a:rPr lang="en-US" smtClean="0"/>
              <a:t>Impact of human activities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pPr eaLnBrk="1" hangingPunct="1"/>
            <a:r>
              <a:rPr lang="en-US" smtClean="0"/>
              <a:t>There Are Three Major Types of </a:t>
            </a:r>
            <a:br>
              <a:rPr lang="en-US" smtClean="0"/>
            </a:br>
            <a:r>
              <a:rPr lang="en-US" smtClean="0"/>
              <a:t>Forests (3)</a:t>
            </a:r>
          </a:p>
        </p:txBody>
      </p:sp>
      <p:sp>
        <p:nvSpPr>
          <p:cNvPr id="59395" name="Rectangle 3"/>
          <p:cNvSpPr>
            <a:spLocks noGrp="1" noChangeArrowheads="1"/>
          </p:cNvSpPr>
          <p:nvPr>
            <p:ph type="body" idx="1"/>
          </p:nvPr>
        </p:nvSpPr>
        <p:spPr/>
        <p:txBody>
          <a:bodyPr/>
          <a:lstStyle/>
          <a:p>
            <a:pPr eaLnBrk="1" hangingPunct="1"/>
            <a:r>
              <a:rPr lang="en-US" smtClean="0"/>
              <a:t>Temperate deciduous forests</a:t>
            </a:r>
          </a:p>
          <a:p>
            <a:pPr lvl="1" eaLnBrk="1" hangingPunct="1"/>
            <a:r>
              <a:rPr lang="en-US" smtClean="0"/>
              <a:t>Temperature and moisture</a:t>
            </a:r>
          </a:p>
          <a:p>
            <a:pPr lvl="1" eaLnBrk="1" hangingPunct="1"/>
            <a:r>
              <a:rPr lang="en-US" smtClean="0"/>
              <a:t>Broad-leaf trees</a:t>
            </a:r>
          </a:p>
          <a:p>
            <a:pPr lvl="1" eaLnBrk="1" hangingPunct="1"/>
            <a:r>
              <a:rPr lang="en-US" smtClean="0"/>
              <a:t>Slow rate of decomposition: significance</a:t>
            </a:r>
          </a:p>
          <a:p>
            <a:pPr lvl="1" eaLnBrk="1" hangingPunct="1"/>
            <a:r>
              <a:rPr lang="en-US" smtClean="0"/>
              <a:t>Impact of human activities</a:t>
            </a:r>
          </a:p>
          <a:p>
            <a:pPr lvl="1" eaLnBrk="1" hangingPunct="1"/>
            <a:endParaRPr lang="en-US" sz="2800" smtClean="0"/>
          </a:p>
          <a:p>
            <a:pPr lvl="1" eaLnBrk="1" hangingPunct="1"/>
            <a:endParaRPr lang="en-US" sz="2800" smtClean="0"/>
          </a:p>
          <a:p>
            <a:pPr eaLnBrk="1" hangingPunct="1">
              <a:buFont typeface="Times" pitchFamily="84" charset="0"/>
              <a:buNone/>
            </a:pPr>
            <a:endParaRPr lang="en-US" smtClean="0">
              <a:solidFill>
                <a:srgbClr val="CC33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507038" y="1050925"/>
            <a:ext cx="2709862" cy="5767388"/>
            <a:chOff x="3469" y="662"/>
            <a:chExt cx="1707" cy="3633"/>
          </a:xfrm>
        </p:grpSpPr>
        <p:pic>
          <p:nvPicPr>
            <p:cNvPr id="70688" name="Picture 3" descr="0720_E copy 3"/>
            <p:cNvPicPr>
              <a:picLocks noChangeAspect="1" noChangeArrowheads="1"/>
            </p:cNvPicPr>
            <p:nvPr/>
          </p:nvPicPr>
          <p:blipFill>
            <a:blip r:embed="rId3" cstate="print"/>
            <a:srcRect/>
            <a:stretch>
              <a:fillRect/>
            </a:stretch>
          </p:blipFill>
          <p:spPr bwMode="auto">
            <a:xfrm>
              <a:off x="3471" y="662"/>
              <a:ext cx="1705" cy="3553"/>
            </a:xfrm>
            <a:prstGeom prst="rect">
              <a:avLst/>
            </a:prstGeom>
            <a:noFill/>
            <a:ln w="9525">
              <a:noFill/>
              <a:miter lim="800000"/>
              <a:headEnd/>
              <a:tailEnd/>
            </a:ln>
          </p:spPr>
        </p:pic>
        <p:sp>
          <p:nvSpPr>
            <p:cNvPr id="70689" name="Text Box 4"/>
            <p:cNvSpPr txBox="1">
              <a:spLocks noChangeArrowheads="1"/>
            </p:cNvSpPr>
            <p:nvPr/>
          </p:nvSpPr>
          <p:spPr bwMode="auto">
            <a:xfrm>
              <a:off x="3993" y="710"/>
              <a:ext cx="875" cy="231"/>
            </a:xfrm>
            <a:prstGeom prst="rect">
              <a:avLst/>
            </a:prstGeom>
            <a:noFill/>
            <a:ln w="9525">
              <a:noFill/>
              <a:miter lim="800000"/>
              <a:headEnd/>
              <a:tailEnd/>
            </a:ln>
          </p:spPr>
          <p:txBody>
            <a:bodyPr/>
            <a:lstStyle/>
            <a:p>
              <a:pPr eaLnBrk="1" hangingPunct="1"/>
              <a:r>
                <a:rPr lang="en-US" sz="1600" b="1">
                  <a:solidFill>
                    <a:srgbClr val="000000"/>
                  </a:solidFill>
                  <a:latin typeface="Arial" pitchFamily="34" charset="0"/>
                </a:rPr>
                <a:t>Mountains</a:t>
              </a:r>
            </a:p>
          </p:txBody>
        </p:sp>
        <p:sp>
          <p:nvSpPr>
            <p:cNvPr id="70690" name="Text Box 5"/>
            <p:cNvSpPr txBox="1">
              <a:spLocks noChangeArrowheads="1"/>
            </p:cNvSpPr>
            <p:nvPr/>
          </p:nvSpPr>
          <p:spPr bwMode="auto">
            <a:xfrm>
              <a:off x="3469" y="2585"/>
              <a:ext cx="923" cy="231"/>
            </a:xfrm>
            <a:prstGeom prst="rect">
              <a:avLst/>
            </a:prstGeom>
            <a:noFill/>
            <a:ln w="9525">
              <a:noFill/>
              <a:miter lim="800000"/>
              <a:headEnd/>
              <a:tailEnd/>
            </a:ln>
          </p:spPr>
          <p:txBody>
            <a:bodyPr/>
            <a:lstStyle/>
            <a:p>
              <a:pPr eaLnBrk="1" hangingPunct="1">
                <a:lnSpc>
                  <a:spcPct val="80000"/>
                </a:lnSpc>
              </a:pPr>
              <a:r>
                <a:rPr lang="en-US" sz="1400" b="1">
                  <a:solidFill>
                    <a:srgbClr val="000000"/>
                  </a:solidFill>
                  <a:latin typeface="Arial" pitchFamily="34" charset="0"/>
                </a:rPr>
                <a:t>Agriculture</a:t>
              </a:r>
            </a:p>
          </p:txBody>
        </p:sp>
        <p:sp>
          <p:nvSpPr>
            <p:cNvPr id="70691" name="Text Box 6"/>
            <p:cNvSpPr txBox="1">
              <a:spLocks noChangeArrowheads="1"/>
            </p:cNvSpPr>
            <p:nvPr/>
          </p:nvSpPr>
          <p:spPr bwMode="auto">
            <a:xfrm>
              <a:off x="3469" y="2727"/>
              <a:ext cx="1363" cy="231"/>
            </a:xfrm>
            <a:prstGeom prst="rect">
              <a:avLst/>
            </a:prstGeom>
            <a:noFill/>
            <a:ln w="9525">
              <a:noFill/>
              <a:miter lim="800000"/>
              <a:headEnd/>
              <a:tailEnd/>
            </a:ln>
          </p:spPr>
          <p:txBody>
            <a:bodyPr/>
            <a:lstStyle/>
            <a:p>
              <a:pPr eaLnBrk="1" hangingPunct="1">
                <a:lnSpc>
                  <a:spcPct val="80000"/>
                </a:lnSpc>
              </a:pPr>
              <a:r>
                <a:rPr lang="en-US" sz="1400" b="1">
                  <a:solidFill>
                    <a:srgbClr val="000000"/>
                  </a:solidFill>
                  <a:latin typeface="Arial" pitchFamily="34" charset="0"/>
                </a:rPr>
                <a:t>Timber extraction</a:t>
              </a:r>
            </a:p>
          </p:txBody>
        </p:sp>
        <p:sp>
          <p:nvSpPr>
            <p:cNvPr id="70692" name="Text Box 7"/>
            <p:cNvSpPr txBox="1">
              <a:spLocks noChangeArrowheads="1"/>
            </p:cNvSpPr>
            <p:nvPr/>
          </p:nvSpPr>
          <p:spPr bwMode="auto">
            <a:xfrm>
              <a:off x="3469" y="2994"/>
              <a:ext cx="1331" cy="404"/>
            </a:xfrm>
            <a:prstGeom prst="rect">
              <a:avLst/>
            </a:prstGeom>
            <a:noFill/>
            <a:ln w="9525">
              <a:noFill/>
              <a:miter lim="800000"/>
              <a:headEnd/>
              <a:tailEnd/>
            </a:ln>
          </p:spPr>
          <p:txBody>
            <a:bodyPr/>
            <a:lstStyle/>
            <a:p>
              <a:pPr eaLnBrk="1" hangingPunct="1">
                <a:lnSpc>
                  <a:spcPct val="80000"/>
                </a:lnSpc>
              </a:pPr>
              <a:r>
                <a:rPr lang="en-US" sz="1400" b="1">
                  <a:solidFill>
                    <a:srgbClr val="000000"/>
                  </a:solidFill>
                  <a:latin typeface="Arial" pitchFamily="34" charset="0"/>
                </a:rPr>
                <a:t>Hydroelectric dams and reservoirs</a:t>
              </a:r>
            </a:p>
          </p:txBody>
        </p:sp>
        <p:sp>
          <p:nvSpPr>
            <p:cNvPr id="70693" name="Text Box 8"/>
            <p:cNvSpPr txBox="1">
              <a:spLocks noChangeArrowheads="1"/>
            </p:cNvSpPr>
            <p:nvPr/>
          </p:nvSpPr>
          <p:spPr bwMode="auto">
            <a:xfrm>
              <a:off x="3469" y="2874"/>
              <a:ext cx="1387" cy="231"/>
            </a:xfrm>
            <a:prstGeom prst="rect">
              <a:avLst/>
            </a:prstGeom>
            <a:noFill/>
            <a:ln w="9525">
              <a:noFill/>
              <a:miter lim="800000"/>
              <a:headEnd/>
              <a:tailEnd/>
            </a:ln>
          </p:spPr>
          <p:txBody>
            <a:bodyPr/>
            <a:lstStyle/>
            <a:p>
              <a:pPr eaLnBrk="1" hangingPunct="1">
                <a:lnSpc>
                  <a:spcPct val="80000"/>
                </a:lnSpc>
              </a:pPr>
              <a:r>
                <a:rPr lang="en-US" sz="1400" b="1">
                  <a:solidFill>
                    <a:srgbClr val="000000"/>
                  </a:solidFill>
                  <a:latin typeface="Arial" pitchFamily="34" charset="0"/>
                </a:rPr>
                <a:t>Mineral extraction</a:t>
              </a:r>
            </a:p>
          </p:txBody>
        </p:sp>
        <p:sp>
          <p:nvSpPr>
            <p:cNvPr id="70694" name="Text Box 9"/>
            <p:cNvSpPr txBox="1">
              <a:spLocks noChangeArrowheads="1"/>
            </p:cNvSpPr>
            <p:nvPr/>
          </p:nvSpPr>
          <p:spPr bwMode="auto">
            <a:xfrm>
              <a:off x="3469" y="3253"/>
              <a:ext cx="1443" cy="231"/>
            </a:xfrm>
            <a:prstGeom prst="rect">
              <a:avLst/>
            </a:prstGeom>
            <a:noFill/>
            <a:ln w="9525">
              <a:noFill/>
              <a:miter lim="800000"/>
              <a:headEnd/>
              <a:tailEnd/>
            </a:ln>
          </p:spPr>
          <p:txBody>
            <a:bodyPr/>
            <a:lstStyle/>
            <a:p>
              <a:pPr eaLnBrk="1" hangingPunct="1">
                <a:lnSpc>
                  <a:spcPct val="80000"/>
                </a:lnSpc>
              </a:pPr>
              <a:r>
                <a:rPr lang="en-US" sz="1400" b="1">
                  <a:solidFill>
                    <a:srgbClr val="000000"/>
                  </a:solidFill>
                  <a:latin typeface="Arial" pitchFamily="34" charset="0"/>
                </a:rPr>
                <a:t>Increasing tourism</a:t>
              </a:r>
            </a:p>
          </p:txBody>
        </p:sp>
        <p:sp>
          <p:nvSpPr>
            <p:cNvPr id="70695" name="Text Box 10"/>
            <p:cNvSpPr txBox="1">
              <a:spLocks noChangeArrowheads="1"/>
            </p:cNvSpPr>
            <p:nvPr/>
          </p:nvSpPr>
          <p:spPr bwMode="auto">
            <a:xfrm>
              <a:off x="3469" y="3395"/>
              <a:ext cx="1435" cy="231"/>
            </a:xfrm>
            <a:prstGeom prst="rect">
              <a:avLst/>
            </a:prstGeom>
            <a:noFill/>
            <a:ln w="9525">
              <a:noFill/>
              <a:miter lim="800000"/>
              <a:headEnd/>
              <a:tailEnd/>
            </a:ln>
          </p:spPr>
          <p:txBody>
            <a:bodyPr/>
            <a:lstStyle/>
            <a:p>
              <a:pPr eaLnBrk="1" hangingPunct="1">
                <a:lnSpc>
                  <a:spcPct val="80000"/>
                </a:lnSpc>
              </a:pPr>
              <a:r>
                <a:rPr lang="en-US" sz="1400" b="1">
                  <a:solidFill>
                    <a:srgbClr val="000000"/>
                  </a:solidFill>
                  <a:latin typeface="Arial" pitchFamily="34" charset="0"/>
                </a:rPr>
                <a:t>Urban air pollution</a:t>
              </a:r>
            </a:p>
          </p:txBody>
        </p:sp>
        <p:sp>
          <p:nvSpPr>
            <p:cNvPr id="70696" name="Text Box 11"/>
            <p:cNvSpPr txBox="1">
              <a:spLocks noChangeArrowheads="1"/>
            </p:cNvSpPr>
            <p:nvPr/>
          </p:nvSpPr>
          <p:spPr bwMode="auto">
            <a:xfrm>
              <a:off x="3469" y="3542"/>
              <a:ext cx="1579" cy="577"/>
            </a:xfrm>
            <a:prstGeom prst="rect">
              <a:avLst/>
            </a:prstGeom>
            <a:noFill/>
            <a:ln w="9525">
              <a:noFill/>
              <a:miter lim="800000"/>
              <a:headEnd/>
              <a:tailEnd/>
            </a:ln>
          </p:spPr>
          <p:txBody>
            <a:bodyPr/>
            <a:lstStyle/>
            <a:p>
              <a:pPr eaLnBrk="1" hangingPunct="1">
                <a:lnSpc>
                  <a:spcPct val="80000"/>
                </a:lnSpc>
              </a:pPr>
              <a:r>
                <a:rPr lang="en-US" sz="1400" b="1">
                  <a:solidFill>
                    <a:srgbClr val="000000"/>
                  </a:solidFill>
                  <a:latin typeface="Arial" pitchFamily="34" charset="0"/>
                </a:rPr>
                <a:t>Increased ultraviolet radiation from ozone depletion</a:t>
              </a:r>
            </a:p>
          </p:txBody>
        </p:sp>
        <p:sp>
          <p:nvSpPr>
            <p:cNvPr id="70697" name="Text Box 12"/>
            <p:cNvSpPr txBox="1">
              <a:spLocks noChangeArrowheads="1"/>
            </p:cNvSpPr>
            <p:nvPr/>
          </p:nvSpPr>
          <p:spPr bwMode="auto">
            <a:xfrm>
              <a:off x="3469" y="3891"/>
              <a:ext cx="1600" cy="404"/>
            </a:xfrm>
            <a:prstGeom prst="rect">
              <a:avLst/>
            </a:prstGeom>
            <a:noFill/>
            <a:ln w="9525">
              <a:noFill/>
              <a:miter lim="800000"/>
              <a:headEnd/>
              <a:tailEnd/>
            </a:ln>
          </p:spPr>
          <p:txBody>
            <a:bodyPr/>
            <a:lstStyle/>
            <a:p>
              <a:pPr eaLnBrk="1" hangingPunct="1">
                <a:lnSpc>
                  <a:spcPct val="80000"/>
                </a:lnSpc>
              </a:pPr>
              <a:r>
                <a:rPr lang="en-US" sz="1400" b="1">
                  <a:solidFill>
                    <a:srgbClr val="000000"/>
                  </a:solidFill>
                  <a:latin typeface="Arial" pitchFamily="34" charset="0"/>
                </a:rPr>
                <a:t>Soil damage from off-road vehicles</a:t>
              </a:r>
            </a:p>
          </p:txBody>
        </p:sp>
      </p:grpSp>
      <p:grpSp>
        <p:nvGrpSpPr>
          <p:cNvPr id="3" name="Group 13"/>
          <p:cNvGrpSpPr>
            <a:grpSpLocks/>
          </p:cNvGrpSpPr>
          <p:nvPr/>
        </p:nvGrpSpPr>
        <p:grpSpPr bwMode="auto">
          <a:xfrm>
            <a:off x="3922713" y="1044575"/>
            <a:ext cx="1897062" cy="5775325"/>
            <a:chOff x="2471" y="658"/>
            <a:chExt cx="1195" cy="3638"/>
          </a:xfrm>
        </p:grpSpPr>
        <p:pic>
          <p:nvPicPr>
            <p:cNvPr id="70682" name="Picture 14" descr="0720_E copy"/>
            <p:cNvPicPr>
              <a:picLocks noChangeAspect="1" noChangeArrowheads="1"/>
            </p:cNvPicPr>
            <p:nvPr/>
          </p:nvPicPr>
          <p:blipFill>
            <a:blip r:embed="rId4" cstate="print"/>
            <a:srcRect/>
            <a:stretch>
              <a:fillRect/>
            </a:stretch>
          </p:blipFill>
          <p:spPr bwMode="auto">
            <a:xfrm>
              <a:off x="2515" y="658"/>
              <a:ext cx="971" cy="3553"/>
            </a:xfrm>
            <a:prstGeom prst="rect">
              <a:avLst/>
            </a:prstGeom>
            <a:noFill/>
            <a:ln w="9525">
              <a:noFill/>
              <a:miter lim="800000"/>
              <a:headEnd/>
              <a:tailEnd/>
            </a:ln>
          </p:spPr>
        </p:pic>
        <p:sp>
          <p:nvSpPr>
            <p:cNvPr id="70683" name="Text Box 15"/>
            <p:cNvSpPr txBox="1">
              <a:spLocks noChangeArrowheads="1"/>
            </p:cNvSpPr>
            <p:nvPr/>
          </p:nvSpPr>
          <p:spPr bwMode="auto">
            <a:xfrm>
              <a:off x="2752" y="715"/>
              <a:ext cx="675" cy="231"/>
            </a:xfrm>
            <a:prstGeom prst="rect">
              <a:avLst/>
            </a:prstGeom>
            <a:noFill/>
            <a:ln w="9525">
              <a:noFill/>
              <a:miter lim="800000"/>
              <a:headEnd/>
              <a:tailEnd/>
            </a:ln>
          </p:spPr>
          <p:txBody>
            <a:bodyPr/>
            <a:lstStyle/>
            <a:p>
              <a:pPr eaLnBrk="1" hangingPunct="1"/>
              <a:r>
                <a:rPr lang="en-US" sz="1600" b="1">
                  <a:solidFill>
                    <a:srgbClr val="000000"/>
                  </a:solidFill>
                  <a:latin typeface="Arial" pitchFamily="34" charset="0"/>
                </a:rPr>
                <a:t>Forests</a:t>
              </a:r>
            </a:p>
          </p:txBody>
        </p:sp>
        <p:sp>
          <p:nvSpPr>
            <p:cNvPr id="70684" name="Text Box 16"/>
            <p:cNvSpPr txBox="1">
              <a:spLocks noChangeArrowheads="1"/>
            </p:cNvSpPr>
            <p:nvPr/>
          </p:nvSpPr>
          <p:spPr bwMode="auto">
            <a:xfrm>
              <a:off x="2486" y="2580"/>
              <a:ext cx="1180" cy="750"/>
            </a:xfrm>
            <a:prstGeom prst="rect">
              <a:avLst/>
            </a:prstGeom>
            <a:noFill/>
            <a:ln w="9525">
              <a:noFill/>
              <a:miter lim="800000"/>
              <a:headEnd/>
              <a:tailEnd/>
            </a:ln>
          </p:spPr>
          <p:txBody>
            <a:bodyPr/>
            <a:lstStyle/>
            <a:p>
              <a:pPr eaLnBrk="1" hangingPunct="1">
                <a:lnSpc>
                  <a:spcPct val="80000"/>
                </a:lnSpc>
              </a:pPr>
              <a:r>
                <a:rPr lang="en-US" sz="1400" b="1">
                  <a:solidFill>
                    <a:srgbClr val="000000"/>
                  </a:solidFill>
                  <a:latin typeface="Arial" pitchFamily="34" charset="0"/>
                </a:rPr>
                <a:t>Clearing for agriculture, livestock grazing, timber, and urban development</a:t>
              </a:r>
            </a:p>
          </p:txBody>
        </p:sp>
        <p:sp>
          <p:nvSpPr>
            <p:cNvPr id="70685" name="Text Box 17"/>
            <p:cNvSpPr txBox="1">
              <a:spLocks noChangeArrowheads="1"/>
            </p:cNvSpPr>
            <p:nvPr/>
          </p:nvSpPr>
          <p:spPr bwMode="auto">
            <a:xfrm>
              <a:off x="2471" y="3205"/>
              <a:ext cx="1104" cy="577"/>
            </a:xfrm>
            <a:prstGeom prst="rect">
              <a:avLst/>
            </a:prstGeom>
            <a:noFill/>
            <a:ln w="9525">
              <a:noFill/>
              <a:miter lim="800000"/>
              <a:headEnd/>
              <a:tailEnd/>
            </a:ln>
          </p:spPr>
          <p:txBody>
            <a:bodyPr/>
            <a:lstStyle/>
            <a:p>
              <a:pPr eaLnBrk="1" hangingPunct="1">
                <a:lnSpc>
                  <a:spcPct val="80000"/>
                </a:lnSpc>
              </a:pPr>
              <a:r>
                <a:rPr lang="en-US" sz="1400" b="1">
                  <a:solidFill>
                    <a:srgbClr val="000000"/>
                  </a:solidFill>
                  <a:latin typeface="Arial" pitchFamily="34" charset="0"/>
                </a:rPr>
                <a:t>Conversion of diverse forests to tree plantations</a:t>
              </a:r>
            </a:p>
          </p:txBody>
        </p:sp>
        <p:sp>
          <p:nvSpPr>
            <p:cNvPr id="70686" name="Text Box 18"/>
            <p:cNvSpPr txBox="1">
              <a:spLocks noChangeArrowheads="1"/>
            </p:cNvSpPr>
            <p:nvPr/>
          </p:nvSpPr>
          <p:spPr bwMode="auto">
            <a:xfrm>
              <a:off x="2481" y="3605"/>
              <a:ext cx="1132" cy="404"/>
            </a:xfrm>
            <a:prstGeom prst="rect">
              <a:avLst/>
            </a:prstGeom>
            <a:noFill/>
            <a:ln w="9525">
              <a:noFill/>
              <a:miter lim="800000"/>
              <a:headEnd/>
              <a:tailEnd/>
            </a:ln>
          </p:spPr>
          <p:txBody>
            <a:bodyPr/>
            <a:lstStyle/>
            <a:p>
              <a:pPr eaLnBrk="1" hangingPunct="1">
                <a:lnSpc>
                  <a:spcPct val="80000"/>
                </a:lnSpc>
              </a:pPr>
              <a:r>
                <a:rPr lang="en-US" sz="1400" b="1">
                  <a:solidFill>
                    <a:srgbClr val="000000"/>
                  </a:solidFill>
                  <a:latin typeface="Arial" pitchFamily="34" charset="0"/>
                </a:rPr>
                <a:t>Damage from off-road vehicles</a:t>
              </a:r>
            </a:p>
          </p:txBody>
        </p:sp>
        <p:sp>
          <p:nvSpPr>
            <p:cNvPr id="70687" name="Text Box 19"/>
            <p:cNvSpPr txBox="1">
              <a:spLocks noChangeArrowheads="1"/>
            </p:cNvSpPr>
            <p:nvPr/>
          </p:nvSpPr>
          <p:spPr bwMode="auto">
            <a:xfrm>
              <a:off x="2481" y="3892"/>
              <a:ext cx="1036" cy="404"/>
            </a:xfrm>
            <a:prstGeom prst="rect">
              <a:avLst/>
            </a:prstGeom>
            <a:noFill/>
            <a:ln w="9525">
              <a:noFill/>
              <a:miter lim="800000"/>
              <a:headEnd/>
              <a:tailEnd/>
            </a:ln>
          </p:spPr>
          <p:txBody>
            <a:bodyPr/>
            <a:lstStyle/>
            <a:p>
              <a:pPr eaLnBrk="1" hangingPunct="1">
                <a:lnSpc>
                  <a:spcPct val="80000"/>
                </a:lnSpc>
              </a:pPr>
              <a:r>
                <a:rPr lang="en-US" sz="1400" b="1">
                  <a:solidFill>
                    <a:srgbClr val="000000"/>
                  </a:solidFill>
                  <a:latin typeface="Arial" pitchFamily="34" charset="0"/>
                </a:rPr>
                <a:t>Pollution of forest streams</a:t>
              </a:r>
            </a:p>
          </p:txBody>
        </p:sp>
      </p:grpSp>
      <p:sp>
        <p:nvSpPr>
          <p:cNvPr id="70660" name="Rectangle 20" hidden="1"/>
          <p:cNvSpPr>
            <a:spLocks noGrp="1" noChangeArrowheads="1"/>
          </p:cNvSpPr>
          <p:nvPr>
            <p:ph type="title"/>
          </p:nvPr>
        </p:nvSpPr>
        <p:spPr/>
        <p:txBody>
          <a:bodyPr/>
          <a:lstStyle/>
          <a:p>
            <a:endParaRPr lang="en-US" smtClean="0"/>
          </a:p>
        </p:txBody>
      </p:sp>
      <p:sp>
        <p:nvSpPr>
          <p:cNvPr id="70661" name="Text Box 21"/>
          <p:cNvSpPr txBox="1">
            <a:spLocks noChangeArrowheads="1"/>
          </p:cNvSpPr>
          <p:nvPr/>
        </p:nvSpPr>
        <p:spPr bwMode="auto">
          <a:xfrm>
            <a:off x="963613" y="4114800"/>
            <a:ext cx="2265362" cy="366713"/>
          </a:xfrm>
          <a:prstGeom prst="rect">
            <a:avLst/>
          </a:prstGeom>
          <a:noFill/>
          <a:ln w="9525">
            <a:noFill/>
            <a:miter lim="800000"/>
            <a:headEnd/>
            <a:tailEnd/>
          </a:ln>
        </p:spPr>
        <p:txBody>
          <a:bodyPr/>
          <a:lstStyle/>
          <a:p>
            <a:pPr eaLnBrk="1" hangingPunct="1">
              <a:lnSpc>
                <a:spcPct val="80000"/>
              </a:lnSpc>
            </a:pPr>
            <a:r>
              <a:rPr lang="en-US" sz="1400" b="1">
                <a:solidFill>
                  <a:srgbClr val="000000"/>
                </a:solidFill>
                <a:latin typeface="Arial" pitchFamily="34" charset="0"/>
              </a:rPr>
              <a:t>Large desert cities</a:t>
            </a:r>
          </a:p>
        </p:txBody>
      </p:sp>
      <p:sp>
        <p:nvSpPr>
          <p:cNvPr id="70662" name="Text Box 22"/>
          <p:cNvSpPr txBox="1">
            <a:spLocks noChangeArrowheads="1"/>
          </p:cNvSpPr>
          <p:nvPr/>
        </p:nvSpPr>
        <p:spPr bwMode="auto">
          <a:xfrm>
            <a:off x="958850" y="4476750"/>
            <a:ext cx="2057400" cy="641350"/>
          </a:xfrm>
          <a:prstGeom prst="rect">
            <a:avLst/>
          </a:prstGeom>
          <a:noFill/>
          <a:ln w="9525">
            <a:noFill/>
            <a:miter lim="800000"/>
            <a:headEnd/>
            <a:tailEnd/>
          </a:ln>
        </p:spPr>
        <p:txBody>
          <a:bodyPr/>
          <a:lstStyle/>
          <a:p>
            <a:pPr eaLnBrk="1" hangingPunct="1">
              <a:lnSpc>
                <a:spcPct val="80000"/>
              </a:lnSpc>
            </a:pPr>
            <a:r>
              <a:rPr lang="en-US" sz="1400" b="1">
                <a:solidFill>
                  <a:srgbClr val="000000"/>
                </a:solidFill>
                <a:latin typeface="Arial" pitchFamily="34" charset="0"/>
              </a:rPr>
              <a:t>Soil destruction by off-road vehicles</a:t>
            </a:r>
          </a:p>
        </p:txBody>
      </p:sp>
      <p:grpSp>
        <p:nvGrpSpPr>
          <p:cNvPr id="4" name="Group 23"/>
          <p:cNvGrpSpPr>
            <a:grpSpLocks/>
          </p:cNvGrpSpPr>
          <p:nvPr/>
        </p:nvGrpSpPr>
        <p:grpSpPr bwMode="auto">
          <a:xfrm>
            <a:off x="936625" y="1035050"/>
            <a:ext cx="1963738" cy="5808663"/>
            <a:chOff x="590" y="652"/>
            <a:chExt cx="1237" cy="3659"/>
          </a:xfrm>
        </p:grpSpPr>
        <p:pic>
          <p:nvPicPr>
            <p:cNvPr id="70677" name="Picture 24" descr="0720_E copy 2"/>
            <p:cNvPicPr>
              <a:picLocks noChangeAspect="1" noChangeArrowheads="1"/>
            </p:cNvPicPr>
            <p:nvPr/>
          </p:nvPicPr>
          <p:blipFill>
            <a:blip r:embed="rId5" cstate="print"/>
            <a:srcRect/>
            <a:stretch>
              <a:fillRect/>
            </a:stretch>
          </p:blipFill>
          <p:spPr bwMode="auto">
            <a:xfrm>
              <a:off x="590" y="652"/>
              <a:ext cx="1112" cy="3553"/>
            </a:xfrm>
            <a:prstGeom prst="rect">
              <a:avLst/>
            </a:prstGeom>
            <a:noFill/>
            <a:ln w="9525">
              <a:noFill/>
              <a:miter lim="800000"/>
              <a:headEnd/>
              <a:tailEnd/>
            </a:ln>
          </p:spPr>
        </p:pic>
        <p:sp>
          <p:nvSpPr>
            <p:cNvPr id="70678" name="Text Box 25"/>
            <p:cNvSpPr txBox="1">
              <a:spLocks noChangeArrowheads="1"/>
            </p:cNvSpPr>
            <p:nvPr/>
          </p:nvSpPr>
          <p:spPr bwMode="auto">
            <a:xfrm>
              <a:off x="988" y="725"/>
              <a:ext cx="683" cy="231"/>
            </a:xfrm>
            <a:prstGeom prst="rect">
              <a:avLst/>
            </a:prstGeom>
            <a:noFill/>
            <a:ln w="9525">
              <a:noFill/>
              <a:miter lim="800000"/>
              <a:headEnd/>
              <a:tailEnd/>
            </a:ln>
          </p:spPr>
          <p:txBody>
            <a:bodyPr/>
            <a:lstStyle/>
            <a:p>
              <a:pPr eaLnBrk="1" hangingPunct="1"/>
              <a:r>
                <a:rPr lang="en-US" sz="1600" b="1">
                  <a:solidFill>
                    <a:srgbClr val="000000"/>
                  </a:solidFill>
                  <a:latin typeface="Arial" pitchFamily="34" charset="0"/>
                </a:rPr>
                <a:t>Deserts</a:t>
              </a:r>
            </a:p>
          </p:txBody>
        </p:sp>
        <p:sp>
          <p:nvSpPr>
            <p:cNvPr id="70679" name="Text Box 26"/>
            <p:cNvSpPr txBox="1">
              <a:spLocks noChangeArrowheads="1"/>
            </p:cNvSpPr>
            <p:nvPr/>
          </p:nvSpPr>
          <p:spPr bwMode="auto">
            <a:xfrm>
              <a:off x="604" y="3137"/>
              <a:ext cx="1216" cy="404"/>
            </a:xfrm>
            <a:prstGeom prst="rect">
              <a:avLst/>
            </a:prstGeom>
            <a:noFill/>
            <a:ln w="9525">
              <a:noFill/>
              <a:miter lim="800000"/>
              <a:headEnd/>
              <a:tailEnd/>
            </a:ln>
          </p:spPr>
          <p:txBody>
            <a:bodyPr/>
            <a:lstStyle/>
            <a:p>
              <a:pPr eaLnBrk="1" hangingPunct="1">
                <a:lnSpc>
                  <a:spcPct val="80000"/>
                </a:lnSpc>
              </a:pPr>
              <a:r>
                <a:rPr lang="en-US" sz="1400" b="1">
                  <a:solidFill>
                    <a:srgbClr val="000000"/>
                  </a:solidFill>
                  <a:latin typeface="Arial" pitchFamily="34" charset="0"/>
                </a:rPr>
                <a:t>Soil salinization from irrigation</a:t>
              </a:r>
            </a:p>
          </p:txBody>
        </p:sp>
        <p:sp>
          <p:nvSpPr>
            <p:cNvPr id="70680" name="Text Box 27"/>
            <p:cNvSpPr txBox="1">
              <a:spLocks noChangeArrowheads="1"/>
            </p:cNvSpPr>
            <p:nvPr/>
          </p:nvSpPr>
          <p:spPr bwMode="auto">
            <a:xfrm>
              <a:off x="604" y="3433"/>
              <a:ext cx="1027" cy="404"/>
            </a:xfrm>
            <a:prstGeom prst="rect">
              <a:avLst/>
            </a:prstGeom>
            <a:noFill/>
            <a:ln w="9525">
              <a:noFill/>
              <a:miter lim="800000"/>
              <a:headEnd/>
              <a:tailEnd/>
            </a:ln>
          </p:spPr>
          <p:txBody>
            <a:bodyPr/>
            <a:lstStyle/>
            <a:p>
              <a:pPr eaLnBrk="1" hangingPunct="1">
                <a:lnSpc>
                  <a:spcPct val="80000"/>
                </a:lnSpc>
              </a:pPr>
              <a:r>
                <a:rPr lang="en-US" sz="1400" b="1">
                  <a:solidFill>
                    <a:srgbClr val="000000"/>
                  </a:solidFill>
                  <a:latin typeface="Arial" pitchFamily="34" charset="0"/>
                </a:rPr>
                <a:t>Depletion of groundwater</a:t>
              </a:r>
            </a:p>
          </p:txBody>
        </p:sp>
        <p:sp>
          <p:nvSpPr>
            <p:cNvPr id="70681" name="Text Box 28"/>
            <p:cNvSpPr txBox="1">
              <a:spLocks noChangeArrowheads="1"/>
            </p:cNvSpPr>
            <p:nvPr/>
          </p:nvSpPr>
          <p:spPr bwMode="auto">
            <a:xfrm>
              <a:off x="611" y="3734"/>
              <a:ext cx="1216" cy="577"/>
            </a:xfrm>
            <a:prstGeom prst="rect">
              <a:avLst/>
            </a:prstGeom>
            <a:noFill/>
            <a:ln w="9525">
              <a:noFill/>
              <a:miter lim="800000"/>
              <a:headEnd/>
              <a:tailEnd/>
            </a:ln>
          </p:spPr>
          <p:txBody>
            <a:bodyPr/>
            <a:lstStyle/>
            <a:p>
              <a:pPr eaLnBrk="1" hangingPunct="1">
                <a:lnSpc>
                  <a:spcPct val="80000"/>
                </a:lnSpc>
              </a:pPr>
              <a:r>
                <a:rPr lang="en-US" sz="1400" b="1">
                  <a:solidFill>
                    <a:srgbClr val="000000"/>
                  </a:solidFill>
                  <a:latin typeface="Arial" pitchFamily="34" charset="0"/>
                </a:rPr>
                <a:t>Land disturbance and pollution from mineral extraction</a:t>
              </a:r>
            </a:p>
          </p:txBody>
        </p:sp>
      </p:grpSp>
      <p:grpSp>
        <p:nvGrpSpPr>
          <p:cNvPr id="5" name="Group 29"/>
          <p:cNvGrpSpPr>
            <a:grpSpLocks/>
          </p:cNvGrpSpPr>
          <p:nvPr/>
        </p:nvGrpSpPr>
        <p:grpSpPr bwMode="auto">
          <a:xfrm>
            <a:off x="2667000" y="1035050"/>
            <a:ext cx="1597025" cy="5697538"/>
            <a:chOff x="1680" y="652"/>
            <a:chExt cx="1006" cy="3589"/>
          </a:xfrm>
        </p:grpSpPr>
        <p:pic>
          <p:nvPicPr>
            <p:cNvPr id="70671" name="Picture 30" descr="0720_E copy 1"/>
            <p:cNvPicPr>
              <a:picLocks noChangeAspect="1" noChangeArrowheads="1"/>
            </p:cNvPicPr>
            <p:nvPr/>
          </p:nvPicPr>
          <p:blipFill>
            <a:blip r:embed="rId6" cstate="print"/>
            <a:srcRect/>
            <a:stretch>
              <a:fillRect/>
            </a:stretch>
          </p:blipFill>
          <p:spPr bwMode="auto">
            <a:xfrm>
              <a:off x="1698" y="652"/>
              <a:ext cx="819" cy="3553"/>
            </a:xfrm>
            <a:prstGeom prst="rect">
              <a:avLst/>
            </a:prstGeom>
            <a:noFill/>
            <a:ln w="9525">
              <a:noFill/>
              <a:miter lim="800000"/>
              <a:headEnd/>
              <a:tailEnd/>
            </a:ln>
          </p:spPr>
        </p:pic>
        <p:sp>
          <p:nvSpPr>
            <p:cNvPr id="70672" name="Text Box 31"/>
            <p:cNvSpPr txBox="1">
              <a:spLocks noChangeArrowheads="1"/>
            </p:cNvSpPr>
            <p:nvPr/>
          </p:nvSpPr>
          <p:spPr bwMode="auto">
            <a:xfrm>
              <a:off x="1716" y="720"/>
              <a:ext cx="939" cy="231"/>
            </a:xfrm>
            <a:prstGeom prst="rect">
              <a:avLst/>
            </a:prstGeom>
            <a:noFill/>
            <a:ln w="9525">
              <a:noFill/>
              <a:miter lim="800000"/>
              <a:headEnd/>
              <a:tailEnd/>
            </a:ln>
          </p:spPr>
          <p:txBody>
            <a:bodyPr/>
            <a:lstStyle/>
            <a:p>
              <a:pPr eaLnBrk="1" hangingPunct="1"/>
              <a:r>
                <a:rPr lang="en-US" sz="1600" b="1">
                  <a:solidFill>
                    <a:srgbClr val="000000"/>
                  </a:solidFill>
                  <a:latin typeface="Arial" pitchFamily="34" charset="0"/>
                </a:rPr>
                <a:t>Grasslands</a:t>
              </a:r>
            </a:p>
          </p:txBody>
        </p:sp>
        <p:sp>
          <p:nvSpPr>
            <p:cNvPr id="70673" name="Text Box 32"/>
            <p:cNvSpPr txBox="1">
              <a:spLocks noChangeArrowheads="1"/>
            </p:cNvSpPr>
            <p:nvPr/>
          </p:nvSpPr>
          <p:spPr bwMode="auto">
            <a:xfrm>
              <a:off x="1697" y="2585"/>
              <a:ext cx="860" cy="404"/>
            </a:xfrm>
            <a:prstGeom prst="rect">
              <a:avLst/>
            </a:prstGeom>
            <a:noFill/>
            <a:ln w="9525">
              <a:noFill/>
              <a:miter lim="800000"/>
              <a:headEnd/>
              <a:tailEnd/>
            </a:ln>
          </p:spPr>
          <p:txBody>
            <a:bodyPr/>
            <a:lstStyle/>
            <a:p>
              <a:pPr eaLnBrk="1" hangingPunct="1">
                <a:lnSpc>
                  <a:spcPct val="80000"/>
                </a:lnSpc>
              </a:pPr>
              <a:r>
                <a:rPr lang="en-US" sz="1400" b="1">
                  <a:solidFill>
                    <a:srgbClr val="000000"/>
                  </a:solidFill>
                  <a:latin typeface="Arial" pitchFamily="34" charset="0"/>
                </a:rPr>
                <a:t>Conversion to cropland</a:t>
              </a:r>
            </a:p>
          </p:txBody>
        </p:sp>
        <p:sp>
          <p:nvSpPr>
            <p:cNvPr id="70674" name="Text Box 33"/>
            <p:cNvSpPr txBox="1">
              <a:spLocks noChangeArrowheads="1"/>
            </p:cNvSpPr>
            <p:nvPr/>
          </p:nvSpPr>
          <p:spPr bwMode="auto">
            <a:xfrm>
              <a:off x="1680" y="2844"/>
              <a:ext cx="956" cy="577"/>
            </a:xfrm>
            <a:prstGeom prst="rect">
              <a:avLst/>
            </a:prstGeom>
            <a:noFill/>
            <a:ln w="9525">
              <a:noFill/>
              <a:miter lim="800000"/>
              <a:headEnd/>
              <a:tailEnd/>
            </a:ln>
          </p:spPr>
          <p:txBody>
            <a:bodyPr/>
            <a:lstStyle/>
            <a:p>
              <a:pPr eaLnBrk="1" hangingPunct="1">
                <a:lnSpc>
                  <a:spcPct val="80000"/>
                </a:lnSpc>
              </a:pPr>
              <a:r>
                <a:rPr lang="en-US" sz="1400" b="1">
                  <a:solidFill>
                    <a:srgbClr val="000000"/>
                  </a:solidFill>
                  <a:latin typeface="Arial" pitchFamily="34" charset="0"/>
                </a:rPr>
                <a:t>Release of CO</a:t>
              </a:r>
              <a:r>
                <a:rPr lang="en-US" sz="1400" b="1" baseline="-25000">
                  <a:solidFill>
                    <a:srgbClr val="000000"/>
                  </a:solidFill>
                  <a:latin typeface="Arial" pitchFamily="34" charset="0"/>
                </a:rPr>
                <a:t>2</a:t>
              </a:r>
              <a:r>
                <a:rPr lang="en-US" sz="1400" b="1">
                  <a:solidFill>
                    <a:srgbClr val="000000"/>
                  </a:solidFill>
                  <a:latin typeface="Arial" pitchFamily="34" charset="0"/>
                </a:rPr>
                <a:t> to atmosphere from burning grassland</a:t>
              </a:r>
            </a:p>
          </p:txBody>
        </p:sp>
        <p:sp>
          <p:nvSpPr>
            <p:cNvPr id="70675" name="Text Box 34"/>
            <p:cNvSpPr txBox="1">
              <a:spLocks noChangeArrowheads="1"/>
            </p:cNvSpPr>
            <p:nvPr/>
          </p:nvSpPr>
          <p:spPr bwMode="auto">
            <a:xfrm>
              <a:off x="1687" y="3371"/>
              <a:ext cx="812" cy="404"/>
            </a:xfrm>
            <a:prstGeom prst="rect">
              <a:avLst/>
            </a:prstGeom>
            <a:noFill/>
            <a:ln w="9525">
              <a:noFill/>
              <a:miter lim="800000"/>
              <a:headEnd/>
              <a:tailEnd/>
            </a:ln>
          </p:spPr>
          <p:txBody>
            <a:bodyPr/>
            <a:lstStyle/>
            <a:p>
              <a:pPr eaLnBrk="1" hangingPunct="1">
                <a:lnSpc>
                  <a:spcPct val="80000"/>
                </a:lnSpc>
              </a:pPr>
              <a:r>
                <a:rPr lang="en-US" sz="1400" b="1">
                  <a:solidFill>
                    <a:srgbClr val="000000"/>
                  </a:solidFill>
                  <a:latin typeface="Arial" pitchFamily="34" charset="0"/>
                </a:rPr>
                <a:t>Overgrazing by livestock</a:t>
              </a:r>
            </a:p>
          </p:txBody>
        </p:sp>
        <p:sp>
          <p:nvSpPr>
            <p:cNvPr id="70676" name="Text Box 35"/>
            <p:cNvSpPr txBox="1">
              <a:spLocks noChangeArrowheads="1"/>
            </p:cNvSpPr>
            <p:nvPr/>
          </p:nvSpPr>
          <p:spPr bwMode="auto">
            <a:xfrm>
              <a:off x="1682" y="3664"/>
              <a:ext cx="1004" cy="577"/>
            </a:xfrm>
            <a:prstGeom prst="rect">
              <a:avLst/>
            </a:prstGeom>
            <a:noFill/>
            <a:ln w="9525">
              <a:noFill/>
              <a:miter lim="800000"/>
              <a:headEnd/>
              <a:tailEnd/>
            </a:ln>
          </p:spPr>
          <p:txBody>
            <a:bodyPr/>
            <a:lstStyle/>
            <a:p>
              <a:pPr eaLnBrk="1" hangingPunct="1">
                <a:lnSpc>
                  <a:spcPct val="80000"/>
                </a:lnSpc>
              </a:pPr>
              <a:r>
                <a:rPr lang="en-US" sz="1400" b="1">
                  <a:solidFill>
                    <a:srgbClr val="000000"/>
                  </a:solidFill>
                  <a:latin typeface="Arial" pitchFamily="34" charset="0"/>
                </a:rPr>
                <a:t>Oil production and off-road vehicles in arctic tundra</a:t>
              </a:r>
            </a:p>
          </p:txBody>
        </p:sp>
      </p:grpSp>
      <p:sp>
        <p:nvSpPr>
          <p:cNvPr id="70665" name="Text Box 36"/>
          <p:cNvSpPr txBox="1">
            <a:spLocks noChangeArrowheads="1"/>
          </p:cNvSpPr>
          <p:nvPr/>
        </p:nvSpPr>
        <p:spPr bwMode="auto">
          <a:xfrm>
            <a:off x="8077200" y="6324600"/>
            <a:ext cx="1047750" cy="274638"/>
          </a:xfrm>
          <a:prstGeom prst="rect">
            <a:avLst/>
          </a:prstGeom>
          <a:noFill/>
          <a:ln w="19050">
            <a:noFill/>
            <a:miter lim="800000"/>
            <a:headEnd/>
            <a:tailEnd/>
          </a:ln>
        </p:spPr>
        <p:txBody>
          <a:bodyPr wrap="none">
            <a:spAutoFit/>
          </a:bodyPr>
          <a:lstStyle/>
          <a:p>
            <a:r>
              <a:rPr lang="en-US" sz="1200" b="1">
                <a:solidFill>
                  <a:srgbClr val="008040"/>
                </a:solidFill>
                <a:latin typeface="Arial" pitchFamily="34" charset="0"/>
              </a:rPr>
              <a:t>Stepped Art</a:t>
            </a:r>
          </a:p>
        </p:txBody>
      </p:sp>
      <p:grpSp>
        <p:nvGrpSpPr>
          <p:cNvPr id="6" name="Group 37"/>
          <p:cNvGrpSpPr>
            <a:grpSpLocks/>
          </p:cNvGrpSpPr>
          <p:nvPr/>
        </p:nvGrpSpPr>
        <p:grpSpPr bwMode="auto">
          <a:xfrm>
            <a:off x="927100" y="61913"/>
            <a:ext cx="7289800" cy="1881187"/>
            <a:chOff x="584" y="39"/>
            <a:chExt cx="4592" cy="1185"/>
          </a:xfrm>
        </p:grpSpPr>
        <p:pic>
          <p:nvPicPr>
            <p:cNvPr id="70668" name="Picture 38" descr="0720_E"/>
            <p:cNvPicPr>
              <a:picLocks noChangeAspect="1" noChangeArrowheads="1"/>
            </p:cNvPicPr>
            <p:nvPr/>
          </p:nvPicPr>
          <p:blipFill>
            <a:blip r:embed="rId7" cstate="print"/>
            <a:srcRect/>
            <a:stretch>
              <a:fillRect/>
            </a:stretch>
          </p:blipFill>
          <p:spPr bwMode="auto">
            <a:xfrm>
              <a:off x="584" y="39"/>
              <a:ext cx="4592" cy="660"/>
            </a:xfrm>
            <a:prstGeom prst="rect">
              <a:avLst/>
            </a:prstGeom>
            <a:noFill/>
            <a:ln w="9525">
              <a:noFill/>
              <a:miter lim="800000"/>
              <a:headEnd/>
              <a:tailEnd/>
            </a:ln>
          </p:spPr>
        </p:pic>
        <p:sp>
          <p:nvSpPr>
            <p:cNvPr id="70669" name="Text Box 39"/>
            <p:cNvSpPr txBox="1">
              <a:spLocks noChangeArrowheads="1"/>
            </p:cNvSpPr>
            <p:nvPr/>
          </p:nvSpPr>
          <p:spPr bwMode="auto">
            <a:xfrm>
              <a:off x="672" y="48"/>
              <a:ext cx="1824" cy="577"/>
            </a:xfrm>
            <a:prstGeom prst="rect">
              <a:avLst/>
            </a:prstGeom>
            <a:noFill/>
            <a:ln w="9525">
              <a:noFill/>
              <a:miter lim="800000"/>
              <a:headEnd/>
              <a:tailEnd/>
            </a:ln>
          </p:spPr>
          <p:txBody>
            <a:bodyPr/>
            <a:lstStyle/>
            <a:p>
              <a:pPr eaLnBrk="1" hangingPunct="1"/>
              <a:r>
                <a:rPr lang="pt-BR" sz="2000" b="1">
                  <a:solidFill>
                    <a:srgbClr val="E48071"/>
                  </a:solidFill>
                  <a:latin typeface="Arial" pitchFamily="34" charset="0"/>
                </a:rPr>
                <a:t>NATURAL CAPITAL DEGRADATION</a:t>
              </a:r>
              <a:endParaRPr lang="en-US" sz="2000" b="1">
                <a:solidFill>
                  <a:srgbClr val="E48071"/>
                </a:solidFill>
                <a:latin typeface="Arial" pitchFamily="34" charset="0"/>
              </a:endParaRPr>
            </a:p>
          </p:txBody>
        </p:sp>
        <p:sp>
          <p:nvSpPr>
            <p:cNvPr id="70670" name="Text Box 40"/>
            <p:cNvSpPr txBox="1">
              <a:spLocks noChangeArrowheads="1"/>
            </p:cNvSpPr>
            <p:nvPr/>
          </p:nvSpPr>
          <p:spPr bwMode="auto">
            <a:xfrm>
              <a:off x="1002" y="474"/>
              <a:ext cx="3990" cy="750"/>
            </a:xfrm>
            <a:prstGeom prst="rect">
              <a:avLst/>
            </a:prstGeom>
            <a:noFill/>
            <a:ln w="9525">
              <a:noFill/>
              <a:miter lim="800000"/>
              <a:headEnd/>
              <a:tailEnd/>
            </a:ln>
          </p:spPr>
          <p:txBody>
            <a:bodyPr/>
            <a:lstStyle/>
            <a:p>
              <a:pPr eaLnBrk="1" hangingPunct="1"/>
              <a:r>
                <a:rPr lang="en-US" sz="1800" b="1">
                  <a:solidFill>
                    <a:srgbClr val="FFFFFF"/>
                  </a:solidFill>
                  <a:latin typeface="Arial" pitchFamily="34" charset="0"/>
                </a:rPr>
                <a:t>Major Human Impacts on Terrestrial Ecosystems</a:t>
              </a:r>
            </a:p>
          </p:txBody>
        </p:sp>
      </p:grpSp>
      <p:sp>
        <p:nvSpPr>
          <p:cNvPr id="70667" name="Rectangle 41"/>
          <p:cNvSpPr>
            <a:spLocks noChangeArrowheads="1"/>
          </p:cNvSpPr>
          <p:nvPr/>
        </p:nvSpPr>
        <p:spPr bwMode="auto">
          <a:xfrm>
            <a:off x="7842250" y="6584950"/>
            <a:ext cx="1300163" cy="265113"/>
          </a:xfrm>
          <a:prstGeom prst="rect">
            <a:avLst/>
          </a:prstGeom>
          <a:noFill/>
          <a:ln w="9525">
            <a:noFill/>
            <a:miter lim="800000"/>
            <a:headEnd/>
            <a:tailEnd/>
          </a:ln>
        </p:spPr>
        <p:txBody>
          <a:bodyPr wrap="none" lIns="82058" tIns="41029" rIns="82058" bIns="41029">
            <a:spAutoFit/>
          </a:bodyPr>
          <a:lstStyle/>
          <a:p>
            <a:pPr algn="r" defTabSz="820738"/>
            <a:r>
              <a:rPr lang="en-US" sz="1200" b="1">
                <a:latin typeface="Arial" pitchFamily="34" charset="0"/>
                <a:cs typeface="Arial" pitchFamily="34" charset="0"/>
              </a:rPr>
              <a:t>Fig. 7-18, p. 165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7"/>
          <p:cNvSpPr>
            <a:spLocks noGrp="1" noChangeArrowheads="1"/>
          </p:cNvSpPr>
          <p:nvPr>
            <p:ph type="body" idx="1"/>
          </p:nvPr>
        </p:nvSpPr>
        <p:spPr/>
        <p:txBody>
          <a:bodyPr/>
          <a:lstStyle/>
          <a:p>
            <a:pPr eaLnBrk="1" hangingPunct="1">
              <a:buFont typeface="Times" pitchFamily="84" charset="0"/>
              <a:buNone/>
            </a:pPr>
            <a:endParaRPr lang="en-US" sz="2400" b="1" smtClean="0">
              <a:solidFill>
                <a:srgbClr val="CC3300"/>
              </a:solidFill>
            </a:endParaRPr>
          </a:p>
          <a:p>
            <a:pPr eaLnBrk="1" hangingPunct="1">
              <a:buFont typeface="Times" pitchFamily="84" charset="0"/>
              <a:buNone/>
            </a:pPr>
            <a:endParaRPr lang="en-US" sz="2400" b="1" smtClean="0">
              <a:solidFill>
                <a:srgbClr val="CC3300"/>
              </a:solidFill>
            </a:endParaRPr>
          </a:p>
          <a:p>
            <a:pPr eaLnBrk="1" hangingPunct="1">
              <a:buFont typeface="Times" pitchFamily="84" charset="0"/>
              <a:buNone/>
            </a:pPr>
            <a:endParaRPr lang="en-US" sz="2400" b="1" smtClean="0">
              <a:solidFill>
                <a:srgbClr val="CC3300"/>
              </a:solidFill>
            </a:endParaRPr>
          </a:p>
          <a:p>
            <a:pPr eaLnBrk="1" hangingPunct="1">
              <a:buFont typeface="Times" pitchFamily="84" charset="0"/>
              <a:buNone/>
            </a:pPr>
            <a:endParaRPr lang="en-US" sz="2400" b="1" smtClean="0">
              <a:solidFill>
                <a:srgbClr val="CC3300"/>
              </a:solidFill>
            </a:endParaRPr>
          </a:p>
          <a:p>
            <a:pPr eaLnBrk="1" hangingPunct="1">
              <a:buFont typeface="Times" pitchFamily="84" charset="0"/>
              <a:buNone/>
            </a:pPr>
            <a:endParaRPr lang="en-US" sz="2400" b="1" smtClean="0">
              <a:solidFill>
                <a:srgbClr val="CC3300"/>
              </a:solidFill>
            </a:endParaRPr>
          </a:p>
          <a:p>
            <a:pPr eaLnBrk="1" hangingPunct="1">
              <a:buFont typeface="Times" pitchFamily="84" charset="0"/>
              <a:buNone/>
            </a:pPr>
            <a:r>
              <a:rPr lang="en-US" sz="2400" b="1" smtClean="0">
                <a:solidFill>
                  <a:srgbClr val="CC3300"/>
                </a:solidFill>
              </a:rPr>
              <a:t>			</a:t>
            </a:r>
            <a:endParaRPr lang="en-US" sz="2400" smtClean="0"/>
          </a:p>
        </p:txBody>
      </p:sp>
      <p:pic>
        <p:nvPicPr>
          <p:cNvPr id="20483" name="Picture 4" descr="0904"/>
          <p:cNvPicPr>
            <a:picLocks noChangeAspect="1" noChangeArrowheads="1"/>
          </p:cNvPicPr>
          <p:nvPr/>
        </p:nvPicPr>
        <p:blipFill>
          <a:blip r:embed="rId3" cstate="print"/>
          <a:srcRect/>
          <a:stretch>
            <a:fillRect/>
          </a:stretch>
        </p:blipFill>
        <p:spPr bwMode="auto">
          <a:xfrm>
            <a:off x="1409700" y="1752600"/>
            <a:ext cx="6324600" cy="4852988"/>
          </a:xfrm>
          <a:prstGeom prst="rect">
            <a:avLst/>
          </a:prstGeom>
          <a:noFill/>
          <a:ln w="9525">
            <a:noFill/>
            <a:miter lim="800000"/>
            <a:headEnd/>
            <a:tailEnd/>
          </a:ln>
        </p:spPr>
      </p:pic>
      <p:sp>
        <p:nvSpPr>
          <p:cNvPr id="20484" name="Rectangle 5"/>
          <p:cNvSpPr>
            <a:spLocks noChangeArrowheads="1"/>
          </p:cNvSpPr>
          <p:nvPr/>
        </p:nvSpPr>
        <p:spPr bwMode="auto">
          <a:xfrm>
            <a:off x="8062913" y="6584950"/>
            <a:ext cx="1082675" cy="265113"/>
          </a:xfrm>
          <a:prstGeom prst="rect">
            <a:avLst/>
          </a:prstGeom>
          <a:noFill/>
          <a:ln w="9525">
            <a:noFill/>
            <a:miter lim="800000"/>
            <a:headEnd/>
            <a:tailEnd/>
          </a:ln>
        </p:spPr>
        <p:txBody>
          <a:bodyPr wrap="none" lIns="82058" tIns="41029" rIns="82058" bIns="41029">
            <a:spAutoFit/>
          </a:bodyPr>
          <a:lstStyle/>
          <a:p>
            <a:pPr algn="r" defTabSz="820738"/>
            <a:r>
              <a:rPr lang="en-US" sz="1200" b="1">
                <a:cs typeface="Arial" pitchFamily="34" charset="0"/>
              </a:rPr>
              <a:t>Fig. 9-4, p. 194</a:t>
            </a:r>
          </a:p>
        </p:txBody>
      </p:sp>
      <p:sp>
        <p:nvSpPr>
          <p:cNvPr id="20485" name="Rectangle 2"/>
          <p:cNvSpPr>
            <a:spLocks noChangeArrowheads="1"/>
          </p:cNvSpPr>
          <p:nvPr/>
        </p:nvSpPr>
        <p:spPr bwMode="auto">
          <a:xfrm>
            <a:off x="0" y="0"/>
            <a:ext cx="9144000" cy="762000"/>
          </a:xfrm>
          <a:prstGeom prst="rect">
            <a:avLst/>
          </a:prstGeom>
          <a:solidFill>
            <a:srgbClr val="1D3D6B"/>
          </a:solidFill>
          <a:ln w="9525">
            <a:noFill/>
            <a:miter lim="800000"/>
            <a:headEnd/>
            <a:tailEnd/>
          </a:ln>
        </p:spPr>
        <p:txBody>
          <a:bodyPr anchor="ctr"/>
          <a:lstStyle/>
          <a:p>
            <a:pPr algn="ctr" eaLnBrk="1" hangingPunct="1"/>
            <a:r>
              <a:rPr lang="en-US" sz="3000">
                <a:solidFill>
                  <a:schemeClr val="bg1"/>
                </a:solidFill>
              </a:rPr>
              <a:t>Percentage of Various Species Threatened with Premature Extinction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chor="b">
            <a:normAutofit fontScale="90000"/>
          </a:bodyPr>
          <a:lstStyle/>
          <a:p>
            <a:pPr eaLnBrk="1" hangingPunct="1"/>
            <a:r>
              <a:rPr lang="en-US" i="1" smtClean="0"/>
              <a:t>10-1 What Are the Major Threats </a:t>
            </a:r>
            <a:br>
              <a:rPr lang="en-US" i="1" smtClean="0"/>
            </a:br>
            <a:r>
              <a:rPr lang="en-US" i="1" smtClean="0"/>
              <a:t>to Forest Ecosystems? </a:t>
            </a:r>
          </a:p>
        </p:txBody>
      </p:sp>
      <p:sp>
        <p:nvSpPr>
          <p:cNvPr id="6147" name="Rectangle 3"/>
          <p:cNvSpPr>
            <a:spLocks noGrp="1" noChangeArrowheads="1"/>
          </p:cNvSpPr>
          <p:nvPr>
            <p:ph type="body" idx="1"/>
          </p:nvPr>
        </p:nvSpPr>
        <p:spPr>
          <a:xfrm>
            <a:off x="457200" y="1676400"/>
            <a:ext cx="8229600" cy="4572000"/>
          </a:xfrm>
        </p:spPr>
        <p:txBody>
          <a:bodyPr>
            <a:normAutofit fontScale="92500"/>
          </a:bodyPr>
          <a:lstStyle/>
          <a:p>
            <a:pPr eaLnBrk="1" hangingPunct="1"/>
            <a:r>
              <a:rPr lang="en-US" b="1" i="1" smtClean="0"/>
              <a:t>Concept 10-1A  </a:t>
            </a:r>
            <a:r>
              <a:rPr lang="en-US" i="1" smtClean="0"/>
              <a:t>Forest ecosystems provide ecological services far greater in value than the value of raw materials obtained from forests. </a:t>
            </a:r>
          </a:p>
          <a:p>
            <a:pPr eaLnBrk="1" hangingPunct="1"/>
            <a:endParaRPr lang="en-US" i="1" smtClean="0"/>
          </a:p>
          <a:p>
            <a:pPr eaLnBrk="1" hangingPunct="1"/>
            <a:r>
              <a:rPr lang="en-US" b="1" i="1" smtClean="0"/>
              <a:t>Concept 10-1B</a:t>
            </a:r>
            <a:r>
              <a:rPr lang="en-US" i="1" smtClean="0"/>
              <a:t>  Unsustainable cutting and burning of forests, along with diseases and insects, all made worse by projected climate change, are the chief threats to forest ecosystems.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chor="b">
            <a:normAutofit fontScale="90000"/>
          </a:bodyPr>
          <a:lstStyle/>
          <a:p>
            <a:pPr eaLnBrk="1" hangingPunct="1"/>
            <a:r>
              <a:rPr lang="en-US" smtClean="0"/>
              <a:t>Forests Vary in Their Make-Up, </a:t>
            </a:r>
            <a:br>
              <a:rPr lang="en-US" smtClean="0"/>
            </a:br>
            <a:r>
              <a:rPr lang="en-US" smtClean="0"/>
              <a:t>Age, and Origins</a:t>
            </a:r>
          </a:p>
        </p:txBody>
      </p:sp>
      <p:sp>
        <p:nvSpPr>
          <p:cNvPr id="7171" name="Rectangle 3"/>
          <p:cNvSpPr>
            <a:spLocks noGrp="1" noChangeArrowheads="1"/>
          </p:cNvSpPr>
          <p:nvPr>
            <p:ph type="body" idx="1"/>
          </p:nvPr>
        </p:nvSpPr>
        <p:spPr>
          <a:xfrm>
            <a:off x="457200" y="1676400"/>
            <a:ext cx="8458200" cy="4724400"/>
          </a:xfrm>
        </p:spPr>
        <p:txBody>
          <a:bodyPr>
            <a:normAutofit fontScale="92500" lnSpcReduction="10000"/>
          </a:bodyPr>
          <a:lstStyle/>
          <a:p>
            <a:r>
              <a:rPr lang="en-US" b="1" smtClean="0">
                <a:solidFill>
                  <a:srgbClr val="1F881A"/>
                </a:solidFill>
              </a:rPr>
              <a:t>Old-growth </a:t>
            </a:r>
            <a:r>
              <a:rPr lang="en-US" smtClean="0"/>
              <a:t>or</a:t>
            </a:r>
            <a:r>
              <a:rPr lang="en-US" b="1" smtClean="0">
                <a:solidFill>
                  <a:srgbClr val="1F881A"/>
                </a:solidFill>
              </a:rPr>
              <a:t> primary forest</a:t>
            </a:r>
            <a:r>
              <a:rPr lang="en-US" smtClean="0"/>
              <a:t> (36%)</a:t>
            </a:r>
          </a:p>
          <a:p>
            <a:pPr lvl="1"/>
            <a:r>
              <a:rPr lang="en-US" smtClean="0"/>
              <a:t>Uncut, or not disturbed for several hundred years</a:t>
            </a:r>
          </a:p>
          <a:p>
            <a:pPr lvl="1"/>
            <a:r>
              <a:rPr lang="en-US" smtClean="0"/>
              <a:t>Reservoirs of biodiversity</a:t>
            </a:r>
          </a:p>
          <a:p>
            <a:pPr>
              <a:buFont typeface="Times" pitchFamily="84" charset="0"/>
              <a:buNone/>
            </a:pPr>
            <a:endParaRPr lang="en-US" b="1" smtClean="0">
              <a:solidFill>
                <a:srgbClr val="1F881A"/>
              </a:solidFill>
            </a:endParaRPr>
          </a:p>
          <a:p>
            <a:r>
              <a:rPr lang="en-US" b="1" smtClean="0">
                <a:solidFill>
                  <a:srgbClr val="1F881A"/>
                </a:solidFill>
              </a:rPr>
              <a:t>Second-growth forest</a:t>
            </a:r>
            <a:r>
              <a:rPr lang="en-US" smtClean="0"/>
              <a:t> (60%)</a:t>
            </a:r>
          </a:p>
          <a:p>
            <a:pPr lvl="1"/>
            <a:r>
              <a:rPr lang="en-US" smtClean="0"/>
              <a:t>Secondary ecological succession</a:t>
            </a:r>
          </a:p>
          <a:p>
            <a:pPr eaLnBrk="1" hangingPunct="1"/>
            <a:endParaRPr lang="en-US" smtClean="0"/>
          </a:p>
          <a:p>
            <a:pPr eaLnBrk="1" hangingPunct="1"/>
            <a:r>
              <a:rPr lang="en-US" b="1" smtClean="0">
                <a:solidFill>
                  <a:srgbClr val="1F881A"/>
                </a:solidFill>
              </a:rPr>
              <a:t>Tree plantation</a:t>
            </a:r>
            <a:r>
              <a:rPr lang="en-US" smtClean="0"/>
              <a:t>, (</a:t>
            </a:r>
            <a:r>
              <a:rPr lang="en-US" b="1" smtClean="0">
                <a:solidFill>
                  <a:srgbClr val="1F881A"/>
                </a:solidFill>
              </a:rPr>
              <a:t>tree farm</a:t>
            </a:r>
            <a:r>
              <a:rPr lang="en-US" smtClean="0"/>
              <a:t>,</a:t>
            </a:r>
            <a:r>
              <a:rPr lang="en-US" b="1" smtClean="0">
                <a:solidFill>
                  <a:srgbClr val="1F881A"/>
                </a:solidFill>
              </a:rPr>
              <a:t> commercial forest</a:t>
            </a:r>
            <a:r>
              <a:rPr lang="en-US" smtClean="0"/>
              <a:t>) (4%)</a:t>
            </a:r>
          </a:p>
          <a:p>
            <a:pPr lvl="1" eaLnBrk="1" hangingPunct="1"/>
            <a:r>
              <a:rPr lang="en-US" smtClean="0"/>
              <a:t>May supply most industrial wood in the future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chor="b">
            <a:normAutofit fontScale="90000"/>
          </a:bodyPr>
          <a:lstStyle/>
          <a:p>
            <a:pPr eaLnBrk="1" hangingPunct="1"/>
            <a:r>
              <a:rPr lang="en-US" sz="3600" smtClean="0"/>
              <a:t>Forests Provide Important Economic </a:t>
            </a:r>
            <a:br>
              <a:rPr lang="en-US" sz="3600" smtClean="0"/>
            </a:br>
            <a:r>
              <a:rPr lang="en-US" sz="3600" smtClean="0"/>
              <a:t>and Ecological Services (1)</a:t>
            </a:r>
          </a:p>
        </p:txBody>
      </p:sp>
      <p:sp>
        <p:nvSpPr>
          <p:cNvPr id="11267" name="Rectangle 3"/>
          <p:cNvSpPr>
            <a:spLocks noGrp="1" noChangeArrowheads="1"/>
          </p:cNvSpPr>
          <p:nvPr>
            <p:ph type="body" idx="1"/>
          </p:nvPr>
        </p:nvSpPr>
        <p:spPr/>
        <p:txBody>
          <a:bodyPr/>
          <a:lstStyle/>
          <a:p>
            <a:pPr eaLnBrk="1" hangingPunct="1">
              <a:lnSpc>
                <a:spcPct val="150000"/>
              </a:lnSpc>
            </a:pPr>
            <a:r>
              <a:rPr lang="en-US" sz="2400" smtClean="0"/>
              <a:t>Support energy flow and chemical cycling</a:t>
            </a:r>
          </a:p>
          <a:p>
            <a:pPr eaLnBrk="1" hangingPunct="1">
              <a:lnSpc>
                <a:spcPct val="150000"/>
              </a:lnSpc>
            </a:pPr>
            <a:r>
              <a:rPr lang="en-US" sz="2400" smtClean="0"/>
              <a:t>Reduce soil erosion </a:t>
            </a:r>
          </a:p>
          <a:p>
            <a:pPr eaLnBrk="1" hangingPunct="1">
              <a:lnSpc>
                <a:spcPct val="150000"/>
              </a:lnSpc>
            </a:pPr>
            <a:r>
              <a:rPr lang="en-US" sz="2400" smtClean="0"/>
              <a:t>Absorb and release water</a:t>
            </a:r>
          </a:p>
          <a:p>
            <a:pPr eaLnBrk="1" hangingPunct="1">
              <a:lnSpc>
                <a:spcPct val="150000"/>
              </a:lnSpc>
            </a:pPr>
            <a:r>
              <a:rPr lang="en-US" sz="2400" smtClean="0"/>
              <a:t>Purify water and air</a:t>
            </a:r>
          </a:p>
          <a:p>
            <a:pPr eaLnBrk="1" hangingPunct="1">
              <a:lnSpc>
                <a:spcPct val="150000"/>
              </a:lnSpc>
            </a:pPr>
            <a:r>
              <a:rPr lang="en-US" sz="2400" smtClean="0"/>
              <a:t>Influence local and regional climate</a:t>
            </a:r>
          </a:p>
          <a:p>
            <a:pPr eaLnBrk="1" hangingPunct="1">
              <a:lnSpc>
                <a:spcPct val="150000"/>
              </a:lnSpc>
            </a:pPr>
            <a:r>
              <a:rPr lang="en-US" sz="2400" smtClean="0"/>
              <a:t>Store atmospheric carbon</a:t>
            </a:r>
          </a:p>
          <a:p>
            <a:pPr eaLnBrk="1" hangingPunct="1">
              <a:lnSpc>
                <a:spcPct val="150000"/>
              </a:lnSpc>
            </a:pPr>
            <a:r>
              <a:rPr lang="en-US" sz="2400" smtClean="0"/>
              <a:t>Habitats</a:t>
            </a:r>
          </a:p>
          <a:p>
            <a:pPr eaLnBrk="1" hangingPunct="1">
              <a:lnSpc>
                <a:spcPct val="150000"/>
              </a:lnSpc>
            </a:pPr>
            <a:endParaRPr lang="en-US" sz="240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chor="b">
            <a:normAutofit fontScale="90000"/>
          </a:bodyPr>
          <a:lstStyle/>
          <a:p>
            <a:pPr eaLnBrk="1" hangingPunct="1"/>
            <a:r>
              <a:rPr lang="en-US" sz="3600" smtClean="0"/>
              <a:t>Forests Provide Important Economic </a:t>
            </a:r>
            <a:br>
              <a:rPr lang="en-US" sz="3600" smtClean="0"/>
            </a:br>
            <a:r>
              <a:rPr lang="en-US" sz="3600" smtClean="0"/>
              <a:t>and Ecological Services (2)</a:t>
            </a:r>
          </a:p>
        </p:txBody>
      </p:sp>
      <p:sp>
        <p:nvSpPr>
          <p:cNvPr id="12291" name="Rectangle 3"/>
          <p:cNvSpPr>
            <a:spLocks noGrp="1" noChangeArrowheads="1"/>
          </p:cNvSpPr>
          <p:nvPr>
            <p:ph type="body" idx="1"/>
          </p:nvPr>
        </p:nvSpPr>
        <p:spPr/>
        <p:txBody>
          <a:bodyPr/>
          <a:lstStyle/>
          <a:p>
            <a:pPr eaLnBrk="1" hangingPunct="1">
              <a:lnSpc>
                <a:spcPct val="150000"/>
              </a:lnSpc>
            </a:pPr>
            <a:r>
              <a:rPr lang="en-US" sz="2400" smtClean="0"/>
              <a:t>Wood for fuel</a:t>
            </a:r>
          </a:p>
          <a:p>
            <a:pPr eaLnBrk="1" hangingPunct="1">
              <a:lnSpc>
                <a:spcPct val="150000"/>
              </a:lnSpc>
            </a:pPr>
            <a:r>
              <a:rPr lang="en-US" sz="2400" smtClean="0"/>
              <a:t>Lumber</a:t>
            </a:r>
          </a:p>
          <a:p>
            <a:pPr eaLnBrk="1" hangingPunct="1">
              <a:lnSpc>
                <a:spcPct val="150000"/>
              </a:lnSpc>
            </a:pPr>
            <a:r>
              <a:rPr lang="en-US" sz="2400" smtClean="0"/>
              <a:t>Pulp to make paper</a:t>
            </a:r>
          </a:p>
          <a:p>
            <a:pPr eaLnBrk="1" hangingPunct="1">
              <a:lnSpc>
                <a:spcPct val="150000"/>
              </a:lnSpc>
            </a:pPr>
            <a:r>
              <a:rPr lang="en-US" sz="2400" smtClean="0"/>
              <a:t>Mining</a:t>
            </a:r>
          </a:p>
          <a:p>
            <a:pPr eaLnBrk="1" hangingPunct="1">
              <a:lnSpc>
                <a:spcPct val="150000"/>
              </a:lnSpc>
            </a:pPr>
            <a:r>
              <a:rPr lang="en-US" sz="2400" smtClean="0"/>
              <a:t>Livestock grazing</a:t>
            </a:r>
          </a:p>
          <a:p>
            <a:pPr eaLnBrk="1" hangingPunct="1">
              <a:lnSpc>
                <a:spcPct val="150000"/>
              </a:lnSpc>
            </a:pPr>
            <a:r>
              <a:rPr lang="en-US" sz="2400" smtClean="0"/>
              <a:t>Recreation</a:t>
            </a:r>
          </a:p>
          <a:p>
            <a:pPr eaLnBrk="1" hangingPunct="1">
              <a:lnSpc>
                <a:spcPct val="150000"/>
              </a:lnSpc>
            </a:pPr>
            <a:r>
              <a:rPr lang="en-US" sz="2400" smtClean="0"/>
              <a:t>Employment</a:t>
            </a:r>
          </a:p>
          <a:p>
            <a:pPr eaLnBrk="1" hangingPunct="1">
              <a:lnSpc>
                <a:spcPct val="150000"/>
              </a:lnSpc>
              <a:buFont typeface="Times" pitchFamily="84" charset="0"/>
              <a:buNone/>
            </a:pPr>
            <a:endParaRPr lang="en-US" sz="2400" smtClean="0">
              <a:solidFill>
                <a:srgbClr val="CC33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hidden="1"/>
          <p:cNvSpPr>
            <a:spLocks noGrp="1" noChangeArrowheads="1"/>
          </p:cNvSpPr>
          <p:nvPr>
            <p:ph type="title"/>
          </p:nvPr>
        </p:nvSpPr>
        <p:spPr>
          <a:xfrm>
            <a:off x="509588" y="19050"/>
            <a:ext cx="8229600" cy="1143000"/>
          </a:xfrm>
        </p:spPr>
        <p:txBody>
          <a:bodyPr/>
          <a:lstStyle/>
          <a:p>
            <a:endParaRPr lang="en-US" smtClean="0"/>
          </a:p>
        </p:txBody>
      </p:sp>
      <p:sp>
        <p:nvSpPr>
          <p:cNvPr id="14339" name="Rectangle 3"/>
          <p:cNvSpPr>
            <a:spLocks noChangeArrowheads="1"/>
          </p:cNvSpPr>
          <p:nvPr/>
        </p:nvSpPr>
        <p:spPr bwMode="auto">
          <a:xfrm>
            <a:off x="8023225" y="6584950"/>
            <a:ext cx="1160463" cy="265113"/>
          </a:xfrm>
          <a:prstGeom prst="rect">
            <a:avLst/>
          </a:prstGeom>
          <a:noFill/>
          <a:ln w="9525">
            <a:noFill/>
            <a:miter lim="800000"/>
            <a:headEnd/>
            <a:tailEnd/>
          </a:ln>
        </p:spPr>
        <p:txBody>
          <a:bodyPr wrap="none" lIns="82058" tIns="41029" rIns="82058" bIns="41029">
            <a:spAutoFit/>
          </a:bodyPr>
          <a:lstStyle/>
          <a:p>
            <a:pPr algn="r" defTabSz="820738"/>
            <a:r>
              <a:rPr lang="en-US" sz="1200" b="1">
                <a:cs typeface="Arial" pitchFamily="34" charset="0"/>
              </a:rPr>
              <a:t>Fig. 10-4, p. 220</a:t>
            </a:r>
          </a:p>
        </p:txBody>
      </p:sp>
      <p:sp>
        <p:nvSpPr>
          <p:cNvPr id="14340" name="Text Box 4"/>
          <p:cNvSpPr txBox="1">
            <a:spLocks noChangeArrowheads="1"/>
          </p:cNvSpPr>
          <p:nvPr/>
        </p:nvSpPr>
        <p:spPr bwMode="auto">
          <a:xfrm>
            <a:off x="4110038" y="533400"/>
            <a:ext cx="1071562" cy="366713"/>
          </a:xfrm>
          <a:prstGeom prst="rect">
            <a:avLst/>
          </a:prstGeom>
          <a:noFill/>
          <a:ln w="9525">
            <a:noFill/>
            <a:miter lim="800000"/>
            <a:headEnd/>
            <a:tailEnd/>
          </a:ln>
        </p:spPr>
        <p:txBody>
          <a:bodyPr>
            <a:spAutoFit/>
          </a:bodyPr>
          <a:lstStyle/>
          <a:p>
            <a:pPr eaLnBrk="1" hangingPunct="1"/>
            <a:r>
              <a:rPr lang="en-US" sz="1800" b="1">
                <a:solidFill>
                  <a:srgbClr val="005035"/>
                </a:solidFill>
                <a:cs typeface="Arial" pitchFamily="34" charset="0"/>
              </a:rPr>
              <a:t>Forests</a:t>
            </a:r>
          </a:p>
        </p:txBody>
      </p:sp>
      <p:sp>
        <p:nvSpPr>
          <p:cNvPr id="14341" name="Text Box 5"/>
          <p:cNvSpPr txBox="1">
            <a:spLocks noChangeArrowheads="1"/>
          </p:cNvSpPr>
          <p:nvPr/>
        </p:nvSpPr>
        <p:spPr bwMode="auto">
          <a:xfrm>
            <a:off x="1727200" y="1844675"/>
            <a:ext cx="2540000" cy="641350"/>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Support energy </a:t>
            </a:r>
            <a:r>
              <a:rPr lang="en-US" sz="1800" b="1">
                <a:solidFill>
                  <a:srgbClr val="000000"/>
                </a:solidFill>
                <a:latin typeface="Lucida Grande" pitchFamily="84" charset="0"/>
                <a:cs typeface="Arial" pitchFamily="34" charset="0"/>
              </a:rPr>
              <a:t>fl</a:t>
            </a:r>
            <a:r>
              <a:rPr lang="en-US" sz="1800" b="1">
                <a:solidFill>
                  <a:srgbClr val="000000"/>
                </a:solidFill>
                <a:cs typeface="Arial" pitchFamily="34" charset="0"/>
              </a:rPr>
              <a:t>ow and chemical cycling</a:t>
            </a:r>
          </a:p>
        </p:txBody>
      </p:sp>
      <p:sp>
        <p:nvSpPr>
          <p:cNvPr id="14342" name="Text Box 6"/>
          <p:cNvSpPr txBox="1">
            <a:spLocks noChangeArrowheads="1"/>
          </p:cNvSpPr>
          <p:nvPr/>
        </p:nvSpPr>
        <p:spPr bwMode="auto">
          <a:xfrm>
            <a:off x="6400800" y="1844675"/>
            <a:ext cx="1312863" cy="366713"/>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Fuelwood</a:t>
            </a:r>
          </a:p>
        </p:txBody>
      </p:sp>
      <p:sp>
        <p:nvSpPr>
          <p:cNvPr id="14343" name="Text Box 7"/>
          <p:cNvSpPr txBox="1">
            <a:spLocks noChangeArrowheads="1"/>
          </p:cNvSpPr>
          <p:nvPr/>
        </p:nvSpPr>
        <p:spPr bwMode="auto">
          <a:xfrm>
            <a:off x="1727200" y="1143000"/>
            <a:ext cx="2098675" cy="366713"/>
          </a:xfrm>
          <a:prstGeom prst="rect">
            <a:avLst/>
          </a:prstGeom>
          <a:noFill/>
          <a:ln w="9525">
            <a:noFill/>
            <a:miter lim="800000"/>
            <a:headEnd/>
            <a:tailEnd/>
          </a:ln>
        </p:spPr>
        <p:txBody>
          <a:bodyPr>
            <a:spAutoFit/>
          </a:bodyPr>
          <a:lstStyle/>
          <a:p>
            <a:pPr eaLnBrk="1" hangingPunct="1"/>
            <a:r>
              <a:rPr lang="en-US" sz="1800" b="1">
                <a:solidFill>
                  <a:srgbClr val="003B6B"/>
                </a:solidFill>
                <a:cs typeface="Arial" pitchFamily="34" charset="0"/>
              </a:rPr>
              <a:t>Ecological Services</a:t>
            </a:r>
          </a:p>
        </p:txBody>
      </p:sp>
      <p:sp>
        <p:nvSpPr>
          <p:cNvPr id="14344" name="Text Box 8"/>
          <p:cNvSpPr txBox="1">
            <a:spLocks noChangeArrowheads="1"/>
          </p:cNvSpPr>
          <p:nvPr/>
        </p:nvSpPr>
        <p:spPr bwMode="auto">
          <a:xfrm>
            <a:off x="6400800" y="1143000"/>
            <a:ext cx="2049463" cy="366713"/>
          </a:xfrm>
          <a:prstGeom prst="rect">
            <a:avLst/>
          </a:prstGeom>
          <a:noFill/>
          <a:ln w="9525">
            <a:noFill/>
            <a:miter lim="800000"/>
            <a:headEnd/>
            <a:tailEnd/>
          </a:ln>
        </p:spPr>
        <p:txBody>
          <a:bodyPr>
            <a:spAutoFit/>
          </a:bodyPr>
          <a:lstStyle/>
          <a:p>
            <a:pPr eaLnBrk="1" hangingPunct="1"/>
            <a:r>
              <a:rPr lang="en-US" sz="1800" b="1">
                <a:solidFill>
                  <a:srgbClr val="003B6B"/>
                </a:solidFill>
                <a:cs typeface="Arial" pitchFamily="34" charset="0"/>
              </a:rPr>
              <a:t>Economic Services</a:t>
            </a:r>
          </a:p>
        </p:txBody>
      </p:sp>
      <p:sp>
        <p:nvSpPr>
          <p:cNvPr id="14345" name="Text Box 9"/>
          <p:cNvSpPr txBox="1">
            <a:spLocks noChangeArrowheads="1"/>
          </p:cNvSpPr>
          <p:nvPr/>
        </p:nvSpPr>
        <p:spPr bwMode="auto">
          <a:xfrm>
            <a:off x="2203450" y="76200"/>
            <a:ext cx="4889500" cy="366713"/>
          </a:xfrm>
          <a:prstGeom prst="rect">
            <a:avLst/>
          </a:prstGeom>
          <a:solidFill>
            <a:srgbClr val="005035"/>
          </a:solidFill>
          <a:ln w="9525">
            <a:noFill/>
            <a:miter lim="800000"/>
            <a:headEnd/>
            <a:tailEnd/>
          </a:ln>
        </p:spPr>
        <p:txBody>
          <a:bodyPr>
            <a:spAutoFit/>
          </a:bodyPr>
          <a:lstStyle/>
          <a:p>
            <a:pPr algn="ctr" eaLnBrk="1" hangingPunct="1"/>
            <a:r>
              <a:rPr lang="en-US" sz="1800" b="1">
                <a:solidFill>
                  <a:schemeClr val="bg1"/>
                </a:solidFill>
                <a:cs typeface="Arial" pitchFamily="34" charset="0"/>
              </a:rPr>
              <a:t>Natural Capital</a:t>
            </a:r>
          </a:p>
        </p:txBody>
      </p:sp>
      <p:sp>
        <p:nvSpPr>
          <p:cNvPr id="14346" name="Text Box 10"/>
          <p:cNvSpPr txBox="1">
            <a:spLocks noChangeArrowheads="1"/>
          </p:cNvSpPr>
          <p:nvPr/>
        </p:nvSpPr>
        <p:spPr bwMode="auto">
          <a:xfrm>
            <a:off x="1727200" y="2532063"/>
            <a:ext cx="2417763" cy="366712"/>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Reduce soil erosion</a:t>
            </a:r>
          </a:p>
        </p:txBody>
      </p:sp>
      <p:sp>
        <p:nvSpPr>
          <p:cNvPr id="14347" name="Text Box 11"/>
          <p:cNvSpPr txBox="1">
            <a:spLocks noChangeArrowheads="1"/>
          </p:cNvSpPr>
          <p:nvPr/>
        </p:nvSpPr>
        <p:spPr bwMode="auto">
          <a:xfrm>
            <a:off x="6400800" y="2462213"/>
            <a:ext cx="1084263" cy="366712"/>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Lumber</a:t>
            </a:r>
          </a:p>
        </p:txBody>
      </p:sp>
      <p:sp>
        <p:nvSpPr>
          <p:cNvPr id="14348" name="Text Box 12"/>
          <p:cNvSpPr txBox="1">
            <a:spLocks noChangeArrowheads="1"/>
          </p:cNvSpPr>
          <p:nvPr/>
        </p:nvSpPr>
        <p:spPr bwMode="auto">
          <a:xfrm>
            <a:off x="1727200" y="3048000"/>
            <a:ext cx="2366963" cy="641350"/>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Absorb and release water</a:t>
            </a:r>
          </a:p>
        </p:txBody>
      </p:sp>
      <p:sp>
        <p:nvSpPr>
          <p:cNvPr id="14349" name="Text Box 13"/>
          <p:cNvSpPr txBox="1">
            <a:spLocks noChangeArrowheads="1"/>
          </p:cNvSpPr>
          <p:nvPr/>
        </p:nvSpPr>
        <p:spPr bwMode="auto">
          <a:xfrm>
            <a:off x="6400800" y="3168650"/>
            <a:ext cx="2125663" cy="366713"/>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Pulp to make paper</a:t>
            </a:r>
          </a:p>
        </p:txBody>
      </p:sp>
      <p:sp>
        <p:nvSpPr>
          <p:cNvPr id="14350" name="Text Box 14"/>
          <p:cNvSpPr txBox="1">
            <a:spLocks noChangeArrowheads="1"/>
          </p:cNvSpPr>
          <p:nvPr/>
        </p:nvSpPr>
        <p:spPr bwMode="auto">
          <a:xfrm>
            <a:off x="1727200" y="3810000"/>
            <a:ext cx="2366963" cy="366713"/>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Purify water and air</a:t>
            </a:r>
          </a:p>
        </p:txBody>
      </p:sp>
      <p:sp>
        <p:nvSpPr>
          <p:cNvPr id="14351" name="Text Box 15"/>
          <p:cNvSpPr txBox="1">
            <a:spLocks noChangeArrowheads="1"/>
          </p:cNvSpPr>
          <p:nvPr/>
        </p:nvSpPr>
        <p:spPr bwMode="auto">
          <a:xfrm>
            <a:off x="6400800" y="4052888"/>
            <a:ext cx="982663" cy="366712"/>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Mining</a:t>
            </a:r>
          </a:p>
        </p:txBody>
      </p:sp>
      <p:sp>
        <p:nvSpPr>
          <p:cNvPr id="14352" name="Text Box 16"/>
          <p:cNvSpPr txBox="1">
            <a:spLocks noChangeArrowheads="1"/>
          </p:cNvSpPr>
          <p:nvPr/>
        </p:nvSpPr>
        <p:spPr bwMode="auto">
          <a:xfrm>
            <a:off x="1727200" y="4419600"/>
            <a:ext cx="2303463" cy="641350"/>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In</a:t>
            </a:r>
            <a:r>
              <a:rPr lang="en-US" sz="1800" b="1">
                <a:solidFill>
                  <a:srgbClr val="000000"/>
                </a:solidFill>
                <a:latin typeface="Lucida Grande" pitchFamily="84" charset="0"/>
                <a:cs typeface="Arial" pitchFamily="34" charset="0"/>
              </a:rPr>
              <a:t>fl</a:t>
            </a:r>
            <a:r>
              <a:rPr lang="en-US" sz="1800" b="1">
                <a:solidFill>
                  <a:srgbClr val="000000"/>
                </a:solidFill>
                <a:cs typeface="Arial" pitchFamily="34" charset="0"/>
              </a:rPr>
              <a:t>uence local and regional climate</a:t>
            </a:r>
          </a:p>
        </p:txBody>
      </p:sp>
      <p:sp>
        <p:nvSpPr>
          <p:cNvPr id="14353" name="Text Box 17"/>
          <p:cNvSpPr txBox="1">
            <a:spLocks noChangeArrowheads="1"/>
          </p:cNvSpPr>
          <p:nvPr/>
        </p:nvSpPr>
        <p:spPr bwMode="auto">
          <a:xfrm>
            <a:off x="6400800" y="4616450"/>
            <a:ext cx="1973263" cy="366713"/>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Livestock grazing</a:t>
            </a:r>
          </a:p>
        </p:txBody>
      </p:sp>
      <p:sp>
        <p:nvSpPr>
          <p:cNvPr id="14354" name="Text Box 18"/>
          <p:cNvSpPr txBox="1">
            <a:spLocks noChangeArrowheads="1"/>
          </p:cNvSpPr>
          <p:nvPr/>
        </p:nvSpPr>
        <p:spPr bwMode="auto">
          <a:xfrm>
            <a:off x="1727200" y="5275263"/>
            <a:ext cx="2252663" cy="641350"/>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Store atmospheric carbon</a:t>
            </a:r>
          </a:p>
        </p:txBody>
      </p:sp>
      <p:sp>
        <p:nvSpPr>
          <p:cNvPr id="14355" name="Text Box 19"/>
          <p:cNvSpPr txBox="1">
            <a:spLocks noChangeArrowheads="1"/>
          </p:cNvSpPr>
          <p:nvPr/>
        </p:nvSpPr>
        <p:spPr bwMode="auto">
          <a:xfrm>
            <a:off x="6400800" y="5500688"/>
            <a:ext cx="1427163" cy="366712"/>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Recreation</a:t>
            </a:r>
          </a:p>
        </p:txBody>
      </p:sp>
      <p:sp>
        <p:nvSpPr>
          <p:cNvPr id="14356" name="Text Box 20"/>
          <p:cNvSpPr txBox="1">
            <a:spLocks noChangeArrowheads="1"/>
          </p:cNvSpPr>
          <p:nvPr/>
        </p:nvSpPr>
        <p:spPr bwMode="auto">
          <a:xfrm>
            <a:off x="1727200" y="5961063"/>
            <a:ext cx="2252663" cy="641350"/>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Provide numerous wildlife habitats</a:t>
            </a:r>
          </a:p>
        </p:txBody>
      </p:sp>
      <p:sp>
        <p:nvSpPr>
          <p:cNvPr id="14357" name="Text Box 21"/>
          <p:cNvSpPr txBox="1">
            <a:spLocks noChangeArrowheads="1"/>
          </p:cNvSpPr>
          <p:nvPr/>
        </p:nvSpPr>
        <p:spPr bwMode="auto">
          <a:xfrm>
            <a:off x="6400800" y="6262688"/>
            <a:ext cx="779463" cy="366712"/>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Jobs</a:t>
            </a:r>
          </a:p>
        </p:txBody>
      </p:sp>
      <p:pic>
        <p:nvPicPr>
          <p:cNvPr id="14358" name="Picture 22" descr="E_1004"/>
          <p:cNvPicPr>
            <a:picLocks noChangeAspect="1" noChangeArrowheads="1"/>
          </p:cNvPicPr>
          <p:nvPr/>
        </p:nvPicPr>
        <p:blipFill>
          <a:blip r:embed="rId3" cstate="print"/>
          <a:srcRect/>
          <a:stretch>
            <a:fillRect/>
          </a:stretch>
        </p:blipFill>
        <p:spPr bwMode="auto">
          <a:xfrm>
            <a:off x="4337050" y="1273175"/>
            <a:ext cx="1758950" cy="5329238"/>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chor="b">
            <a:normAutofit fontScale="90000"/>
          </a:bodyPr>
          <a:lstStyle/>
          <a:p>
            <a:pPr eaLnBrk="1" hangingPunct="1"/>
            <a:r>
              <a:rPr lang="en-US" smtClean="0"/>
              <a:t>Science Focus: Putting a Price Tag on Nature’s Ecological Services</a:t>
            </a:r>
          </a:p>
        </p:txBody>
      </p:sp>
      <p:sp>
        <p:nvSpPr>
          <p:cNvPr id="15363" name="Rectangle 3"/>
          <p:cNvSpPr>
            <a:spLocks noGrp="1" noChangeArrowheads="1"/>
          </p:cNvSpPr>
          <p:nvPr>
            <p:ph type="body" idx="1"/>
          </p:nvPr>
        </p:nvSpPr>
        <p:spPr/>
        <p:txBody>
          <a:bodyPr/>
          <a:lstStyle/>
          <a:p>
            <a:pPr eaLnBrk="1" hangingPunct="1">
              <a:lnSpc>
                <a:spcPct val="90000"/>
              </a:lnSpc>
            </a:pPr>
            <a:r>
              <a:rPr lang="en-US" smtClean="0"/>
              <a:t>Forests valued for ecological services</a:t>
            </a:r>
          </a:p>
          <a:p>
            <a:pPr lvl="1" eaLnBrk="1" hangingPunct="1">
              <a:lnSpc>
                <a:spcPct val="90000"/>
              </a:lnSpc>
            </a:pPr>
            <a:r>
              <a:rPr lang="en-US" smtClean="0"/>
              <a:t>Nutrient cycling</a:t>
            </a:r>
          </a:p>
          <a:p>
            <a:pPr lvl="1" eaLnBrk="1" hangingPunct="1">
              <a:lnSpc>
                <a:spcPct val="90000"/>
              </a:lnSpc>
            </a:pPr>
            <a:r>
              <a:rPr lang="en-US" smtClean="0"/>
              <a:t>Climate regulation</a:t>
            </a:r>
          </a:p>
          <a:p>
            <a:pPr lvl="1" eaLnBrk="1" hangingPunct="1">
              <a:lnSpc>
                <a:spcPct val="90000"/>
              </a:lnSpc>
            </a:pPr>
            <a:r>
              <a:rPr lang="en-US" smtClean="0"/>
              <a:t>Erosion control</a:t>
            </a:r>
          </a:p>
          <a:p>
            <a:pPr lvl="1" eaLnBrk="1" hangingPunct="1">
              <a:lnSpc>
                <a:spcPct val="90000"/>
              </a:lnSpc>
            </a:pPr>
            <a:r>
              <a:rPr lang="en-US" smtClean="0"/>
              <a:t>Waste treatment</a:t>
            </a:r>
          </a:p>
          <a:p>
            <a:pPr lvl="1" eaLnBrk="1" hangingPunct="1">
              <a:lnSpc>
                <a:spcPct val="90000"/>
              </a:lnSpc>
            </a:pPr>
            <a:r>
              <a:rPr lang="en-US" smtClean="0"/>
              <a:t>Recreation</a:t>
            </a:r>
          </a:p>
          <a:p>
            <a:pPr lvl="1" eaLnBrk="1" hangingPunct="1">
              <a:lnSpc>
                <a:spcPct val="90000"/>
              </a:lnSpc>
            </a:pPr>
            <a:r>
              <a:rPr lang="en-US" smtClean="0"/>
              <a:t>Raw materials</a:t>
            </a:r>
          </a:p>
          <a:p>
            <a:pPr lvl="1" eaLnBrk="1" hangingPunct="1">
              <a:lnSpc>
                <a:spcPct val="90000"/>
              </a:lnSpc>
              <a:buFont typeface="Times" pitchFamily="84" charset="0"/>
              <a:buNone/>
            </a:pPr>
            <a:endParaRPr lang="en-US" smtClean="0"/>
          </a:p>
          <a:p>
            <a:pPr eaLnBrk="1" hangingPunct="1">
              <a:lnSpc>
                <a:spcPct val="90000"/>
              </a:lnSpc>
            </a:pPr>
            <a:r>
              <a:rPr lang="en-US" smtClean="0"/>
              <a:t>$4.7 trillion per year</a:t>
            </a:r>
          </a:p>
          <a:p>
            <a:pPr eaLnBrk="1" hangingPunct="1">
              <a:lnSpc>
                <a:spcPct val="175000"/>
              </a:lnSpc>
              <a:buFont typeface="Times" pitchFamily="84" charset="0"/>
              <a:buNone/>
            </a:pPr>
            <a:endParaRPr lang="en-US"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524000"/>
          </a:xfrm>
        </p:spPr>
        <p:txBody>
          <a:bodyPr anchor="b"/>
          <a:lstStyle/>
          <a:p>
            <a:pPr eaLnBrk="1" hangingPunct="1"/>
            <a:r>
              <a:rPr lang="en-US" sz="3600" smtClean="0"/>
              <a:t>Estimated Annual Global Economic Values of Ecological Services Provided by Forests</a:t>
            </a:r>
          </a:p>
        </p:txBody>
      </p:sp>
      <p:pic>
        <p:nvPicPr>
          <p:cNvPr id="16387" name="Picture 4" descr="10-A"/>
          <p:cNvPicPr>
            <a:picLocks noChangeAspect="1" noChangeArrowheads="1"/>
          </p:cNvPicPr>
          <p:nvPr/>
        </p:nvPicPr>
        <p:blipFill>
          <a:blip r:embed="rId3" cstate="print"/>
          <a:srcRect/>
          <a:stretch>
            <a:fillRect/>
          </a:stretch>
        </p:blipFill>
        <p:spPr bwMode="auto">
          <a:xfrm>
            <a:off x="1190625" y="1752600"/>
            <a:ext cx="6762750" cy="4770438"/>
          </a:xfrm>
          <a:prstGeom prst="rect">
            <a:avLst/>
          </a:prstGeom>
          <a:noFill/>
          <a:ln w="9525">
            <a:noFill/>
            <a:miter lim="800000"/>
            <a:headEnd/>
            <a:tailEnd/>
          </a:ln>
        </p:spPr>
      </p:pic>
      <p:sp>
        <p:nvSpPr>
          <p:cNvPr id="16388" name="Rectangle 5"/>
          <p:cNvSpPr>
            <a:spLocks noChangeArrowheads="1"/>
          </p:cNvSpPr>
          <p:nvPr/>
        </p:nvSpPr>
        <p:spPr bwMode="auto">
          <a:xfrm>
            <a:off x="7983538" y="6584950"/>
            <a:ext cx="1176337" cy="265113"/>
          </a:xfrm>
          <a:prstGeom prst="rect">
            <a:avLst/>
          </a:prstGeom>
          <a:noFill/>
          <a:ln w="9525">
            <a:noFill/>
            <a:miter lim="800000"/>
            <a:headEnd/>
            <a:tailEnd/>
          </a:ln>
        </p:spPr>
        <p:txBody>
          <a:bodyPr wrap="none" lIns="82058" tIns="41029" rIns="82058" bIns="41029">
            <a:spAutoFit/>
          </a:bodyPr>
          <a:lstStyle/>
          <a:p>
            <a:pPr algn="r" defTabSz="820738"/>
            <a:r>
              <a:rPr lang="en-US" sz="1200" b="1">
                <a:cs typeface="Arial" pitchFamily="34" charset="0"/>
              </a:rPr>
              <a:t>Fig. 10-A, p. 221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chor="b">
            <a:normAutofit fontScale="90000"/>
          </a:bodyPr>
          <a:lstStyle/>
          <a:p>
            <a:pPr eaLnBrk="1" hangingPunct="1"/>
            <a:r>
              <a:rPr lang="en-US" smtClean="0"/>
              <a:t>Unsustainable Logging is a Major Threat to Forest Ecosystems (1)</a:t>
            </a:r>
          </a:p>
        </p:txBody>
      </p:sp>
      <p:sp>
        <p:nvSpPr>
          <p:cNvPr id="18435" name="Rectangle 3"/>
          <p:cNvSpPr>
            <a:spLocks noGrp="1" noChangeArrowheads="1"/>
          </p:cNvSpPr>
          <p:nvPr>
            <p:ph type="body" idx="1"/>
          </p:nvPr>
        </p:nvSpPr>
        <p:spPr/>
        <p:txBody>
          <a:bodyPr/>
          <a:lstStyle/>
          <a:p>
            <a:pPr eaLnBrk="1" hangingPunct="1"/>
            <a:r>
              <a:rPr lang="en-US" smtClean="0"/>
              <a:t>Increased erosion</a:t>
            </a:r>
          </a:p>
          <a:p>
            <a:pPr eaLnBrk="1" hangingPunct="1"/>
            <a:endParaRPr lang="en-US" smtClean="0"/>
          </a:p>
          <a:p>
            <a:pPr eaLnBrk="1" hangingPunct="1"/>
            <a:r>
              <a:rPr lang="en-US" smtClean="0"/>
              <a:t>Sediment runoff into waterways</a:t>
            </a:r>
          </a:p>
          <a:p>
            <a:pPr eaLnBrk="1" hangingPunct="1"/>
            <a:endParaRPr lang="en-US" smtClean="0"/>
          </a:p>
          <a:p>
            <a:pPr eaLnBrk="1" hangingPunct="1"/>
            <a:r>
              <a:rPr lang="en-US" smtClean="0"/>
              <a:t>Habitat fragmentation</a:t>
            </a:r>
          </a:p>
          <a:p>
            <a:pPr eaLnBrk="1" hangingPunct="1"/>
            <a:endParaRPr lang="en-US" smtClean="0"/>
          </a:p>
          <a:p>
            <a:pPr eaLnBrk="1" hangingPunct="1"/>
            <a:r>
              <a:rPr lang="en-US" smtClean="0"/>
              <a:t>Loss of biodiversity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_1006a"/>
          <p:cNvPicPr>
            <a:picLocks noChangeAspect="1" noChangeArrowheads="1"/>
          </p:cNvPicPr>
          <p:nvPr/>
        </p:nvPicPr>
        <p:blipFill>
          <a:blip r:embed="rId3" cstate="print">
            <a:clrChange>
              <a:clrFrom>
                <a:srgbClr val="FEFEFF"/>
              </a:clrFrom>
              <a:clrTo>
                <a:srgbClr val="FEFEFF">
                  <a:alpha val="0"/>
                </a:srgbClr>
              </a:clrTo>
            </a:clrChange>
          </a:blip>
          <a:srcRect/>
          <a:stretch>
            <a:fillRect/>
          </a:stretch>
        </p:blipFill>
        <p:spPr bwMode="auto">
          <a:xfrm>
            <a:off x="457200" y="668338"/>
            <a:ext cx="7797800" cy="6113462"/>
          </a:xfrm>
          <a:prstGeom prst="rect">
            <a:avLst/>
          </a:prstGeom>
          <a:noFill/>
          <a:ln w="9525">
            <a:noFill/>
            <a:miter lim="800000"/>
            <a:headEnd/>
            <a:tailEnd/>
          </a:ln>
        </p:spPr>
      </p:pic>
      <p:sp>
        <p:nvSpPr>
          <p:cNvPr id="25603" name="Rectangle 3" hidden="1"/>
          <p:cNvSpPr>
            <a:spLocks noGrp="1" noChangeArrowheads="1"/>
          </p:cNvSpPr>
          <p:nvPr>
            <p:ph type="title"/>
          </p:nvPr>
        </p:nvSpPr>
        <p:spPr/>
        <p:txBody>
          <a:bodyPr/>
          <a:lstStyle/>
          <a:p>
            <a:endParaRPr lang="en-US" smtClean="0"/>
          </a:p>
        </p:txBody>
      </p:sp>
      <p:sp>
        <p:nvSpPr>
          <p:cNvPr id="25604" name="Rectangle 4"/>
          <p:cNvSpPr>
            <a:spLocks noChangeArrowheads="1"/>
          </p:cNvSpPr>
          <p:nvPr/>
        </p:nvSpPr>
        <p:spPr bwMode="auto">
          <a:xfrm>
            <a:off x="7923213" y="6584950"/>
            <a:ext cx="1236662" cy="265113"/>
          </a:xfrm>
          <a:prstGeom prst="rect">
            <a:avLst/>
          </a:prstGeom>
          <a:noFill/>
          <a:ln w="9525">
            <a:noFill/>
            <a:miter lim="800000"/>
            <a:headEnd/>
            <a:tailEnd/>
          </a:ln>
        </p:spPr>
        <p:txBody>
          <a:bodyPr wrap="none" lIns="82058" tIns="41029" rIns="82058" bIns="41029">
            <a:spAutoFit/>
          </a:bodyPr>
          <a:lstStyle/>
          <a:p>
            <a:pPr algn="r" defTabSz="820738"/>
            <a:r>
              <a:rPr lang="en-US" sz="1200" b="1">
                <a:cs typeface="Arial" pitchFamily="34" charset="0"/>
              </a:rPr>
              <a:t>Fig. 10-6a, p. 222</a:t>
            </a:r>
          </a:p>
        </p:txBody>
      </p:sp>
      <p:sp>
        <p:nvSpPr>
          <p:cNvPr id="25605" name="Text Box 5"/>
          <p:cNvSpPr txBox="1">
            <a:spLocks noChangeArrowheads="1"/>
          </p:cNvSpPr>
          <p:nvPr/>
        </p:nvSpPr>
        <p:spPr bwMode="auto">
          <a:xfrm>
            <a:off x="304800" y="90488"/>
            <a:ext cx="2405063" cy="366712"/>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(a) Selective cutting</a:t>
            </a:r>
          </a:p>
        </p:txBody>
      </p:sp>
      <p:sp>
        <p:nvSpPr>
          <p:cNvPr id="25606" name="Text Box 6"/>
          <p:cNvSpPr txBox="1">
            <a:spLocks noChangeArrowheads="1"/>
          </p:cNvSpPr>
          <p:nvPr/>
        </p:nvSpPr>
        <p:spPr bwMode="auto">
          <a:xfrm>
            <a:off x="7620000" y="5440363"/>
            <a:ext cx="1200150" cy="641350"/>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Clear stream</a:t>
            </a:r>
          </a:p>
        </p:txBody>
      </p:sp>
      <p:sp>
        <p:nvSpPr>
          <p:cNvPr id="25607" name="Line 7"/>
          <p:cNvSpPr>
            <a:spLocks noChangeShapeType="1"/>
          </p:cNvSpPr>
          <p:nvPr/>
        </p:nvSpPr>
        <p:spPr bwMode="auto">
          <a:xfrm flipH="1" flipV="1">
            <a:off x="6858000" y="5334000"/>
            <a:ext cx="762000" cy="304800"/>
          </a:xfrm>
          <a:prstGeom prst="line">
            <a:avLst/>
          </a:prstGeom>
          <a:noFill/>
          <a:ln w="19050">
            <a:solidFill>
              <a:schemeClr val="tx1"/>
            </a:solidFill>
            <a:round/>
            <a:headEnd/>
            <a:tailEnd/>
          </a:ln>
        </p:spPr>
        <p:txBody>
          <a:bodyPr wrap="none" anchor="ctr"/>
          <a:lstStyle/>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_1006b"/>
          <p:cNvPicPr>
            <a:picLocks noChangeAspect="1" noChangeArrowheads="1"/>
          </p:cNvPicPr>
          <p:nvPr/>
        </p:nvPicPr>
        <p:blipFill>
          <a:blip r:embed="rId3" cstate="print">
            <a:clrChange>
              <a:clrFrom>
                <a:srgbClr val="FEFEFF"/>
              </a:clrFrom>
              <a:clrTo>
                <a:srgbClr val="FEFEFF">
                  <a:alpha val="0"/>
                </a:srgbClr>
              </a:clrTo>
            </a:clrChange>
          </a:blip>
          <a:srcRect/>
          <a:stretch>
            <a:fillRect/>
          </a:stretch>
        </p:blipFill>
        <p:spPr bwMode="auto">
          <a:xfrm>
            <a:off x="152400" y="588963"/>
            <a:ext cx="8153400" cy="5680075"/>
          </a:xfrm>
          <a:prstGeom prst="rect">
            <a:avLst/>
          </a:prstGeom>
          <a:noFill/>
          <a:ln w="9525">
            <a:noFill/>
            <a:miter lim="800000"/>
            <a:headEnd/>
            <a:tailEnd/>
          </a:ln>
        </p:spPr>
      </p:pic>
      <p:sp>
        <p:nvSpPr>
          <p:cNvPr id="26627" name="Rectangle 3" hidden="1"/>
          <p:cNvSpPr>
            <a:spLocks noGrp="1" noChangeArrowheads="1"/>
          </p:cNvSpPr>
          <p:nvPr>
            <p:ph type="title"/>
          </p:nvPr>
        </p:nvSpPr>
        <p:spPr/>
        <p:txBody>
          <a:bodyPr/>
          <a:lstStyle/>
          <a:p>
            <a:endParaRPr lang="en-US" smtClean="0"/>
          </a:p>
        </p:txBody>
      </p:sp>
      <p:sp>
        <p:nvSpPr>
          <p:cNvPr id="26628" name="Rectangle 4"/>
          <p:cNvSpPr>
            <a:spLocks noChangeArrowheads="1"/>
          </p:cNvSpPr>
          <p:nvPr/>
        </p:nvSpPr>
        <p:spPr bwMode="auto">
          <a:xfrm>
            <a:off x="7932738" y="6584950"/>
            <a:ext cx="1243012" cy="265113"/>
          </a:xfrm>
          <a:prstGeom prst="rect">
            <a:avLst/>
          </a:prstGeom>
          <a:noFill/>
          <a:ln w="9525">
            <a:noFill/>
            <a:miter lim="800000"/>
            <a:headEnd/>
            <a:tailEnd/>
          </a:ln>
        </p:spPr>
        <p:txBody>
          <a:bodyPr wrap="none" lIns="82058" tIns="41029" rIns="82058" bIns="41029">
            <a:spAutoFit/>
          </a:bodyPr>
          <a:lstStyle/>
          <a:p>
            <a:pPr algn="r" defTabSz="820738"/>
            <a:r>
              <a:rPr lang="en-US" sz="1200" b="1">
                <a:cs typeface="Arial" pitchFamily="34" charset="0"/>
              </a:rPr>
              <a:t>Fig. 10-6b, p. 222</a:t>
            </a:r>
          </a:p>
        </p:txBody>
      </p:sp>
      <p:sp>
        <p:nvSpPr>
          <p:cNvPr id="26629" name="Text Box 5"/>
          <p:cNvSpPr txBox="1">
            <a:spLocks noChangeArrowheads="1"/>
          </p:cNvSpPr>
          <p:nvPr/>
        </p:nvSpPr>
        <p:spPr bwMode="auto">
          <a:xfrm>
            <a:off x="122238" y="381000"/>
            <a:ext cx="2011362" cy="366713"/>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(b) Clear-cutting</a:t>
            </a:r>
          </a:p>
        </p:txBody>
      </p:sp>
      <p:sp>
        <p:nvSpPr>
          <p:cNvPr id="26630" name="Text Box 6"/>
          <p:cNvSpPr txBox="1">
            <a:spLocks noChangeArrowheads="1"/>
          </p:cNvSpPr>
          <p:nvPr/>
        </p:nvSpPr>
        <p:spPr bwMode="auto">
          <a:xfrm>
            <a:off x="7772400" y="4800600"/>
            <a:ext cx="1219200" cy="641350"/>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Muddy stream</a:t>
            </a:r>
          </a:p>
        </p:txBody>
      </p:sp>
      <p:sp>
        <p:nvSpPr>
          <p:cNvPr id="26631" name="Line 7"/>
          <p:cNvSpPr>
            <a:spLocks noChangeShapeType="1"/>
          </p:cNvSpPr>
          <p:nvPr/>
        </p:nvSpPr>
        <p:spPr bwMode="auto">
          <a:xfrm>
            <a:off x="6858000" y="4724400"/>
            <a:ext cx="914400" cy="228600"/>
          </a:xfrm>
          <a:prstGeom prst="line">
            <a:avLst/>
          </a:prstGeom>
          <a:noFill/>
          <a:ln w="19050">
            <a:solidFill>
              <a:schemeClr val="tx1"/>
            </a:solidFill>
            <a:round/>
            <a:headEnd/>
            <a:tailEnd/>
          </a:ln>
        </p:spPr>
        <p:txBody>
          <a:bodyPr wrap="none" anchor="ct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524000"/>
          </a:xfrm>
        </p:spPr>
        <p:txBody>
          <a:bodyPr anchor="b">
            <a:normAutofit fontScale="90000"/>
          </a:bodyPr>
          <a:lstStyle/>
          <a:p>
            <a:pPr eaLnBrk="1" hangingPunct="1"/>
            <a:r>
              <a:rPr lang="en-US" sz="4900" i="1" smtClean="0"/>
              <a:t>9-2 Why Should We Care about the Rising Rate of Species Extinction?</a:t>
            </a:r>
          </a:p>
        </p:txBody>
      </p:sp>
      <p:sp>
        <p:nvSpPr>
          <p:cNvPr id="24579" name="Rectangle 3"/>
          <p:cNvSpPr>
            <a:spLocks noGrp="1" noChangeArrowheads="1"/>
          </p:cNvSpPr>
          <p:nvPr>
            <p:ph type="body" idx="1"/>
          </p:nvPr>
        </p:nvSpPr>
        <p:spPr/>
        <p:txBody>
          <a:bodyPr/>
          <a:lstStyle/>
          <a:p>
            <a:pPr eaLnBrk="1" hangingPunct="1"/>
            <a:r>
              <a:rPr lang="en-US" b="1" i="1" smtClean="0"/>
              <a:t>Concept 9-2</a:t>
            </a:r>
            <a:r>
              <a:rPr lang="en-US" i="1" smtClean="0"/>
              <a:t>  We should prevent the premature extinction of wild species because of the economic and ecological services they provide and because they have a right to exist regardless of their usefulness to us.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_1006c"/>
          <p:cNvPicPr>
            <a:picLocks noChangeAspect="1" noChangeArrowheads="1"/>
          </p:cNvPicPr>
          <p:nvPr/>
        </p:nvPicPr>
        <p:blipFill>
          <a:blip r:embed="rId3" cstate="print">
            <a:clrChange>
              <a:clrFrom>
                <a:srgbClr val="FEFEFF"/>
              </a:clrFrom>
              <a:clrTo>
                <a:srgbClr val="FEFEFF">
                  <a:alpha val="0"/>
                </a:srgbClr>
              </a:clrTo>
            </a:clrChange>
          </a:blip>
          <a:srcRect/>
          <a:stretch>
            <a:fillRect/>
          </a:stretch>
        </p:blipFill>
        <p:spPr bwMode="auto">
          <a:xfrm>
            <a:off x="457200" y="533400"/>
            <a:ext cx="7773988" cy="6243638"/>
          </a:xfrm>
          <a:prstGeom prst="rect">
            <a:avLst/>
          </a:prstGeom>
          <a:noFill/>
          <a:ln w="9525">
            <a:noFill/>
            <a:miter lim="800000"/>
            <a:headEnd/>
            <a:tailEnd/>
          </a:ln>
        </p:spPr>
      </p:pic>
      <p:sp>
        <p:nvSpPr>
          <p:cNvPr id="27651" name="Rectangle 3" hidden="1"/>
          <p:cNvSpPr>
            <a:spLocks noGrp="1" noChangeArrowheads="1"/>
          </p:cNvSpPr>
          <p:nvPr>
            <p:ph type="title"/>
          </p:nvPr>
        </p:nvSpPr>
        <p:spPr/>
        <p:txBody>
          <a:bodyPr/>
          <a:lstStyle/>
          <a:p>
            <a:endParaRPr lang="en-US" smtClean="0"/>
          </a:p>
        </p:txBody>
      </p:sp>
      <p:sp>
        <p:nvSpPr>
          <p:cNvPr id="27652" name="Rectangle 4"/>
          <p:cNvSpPr>
            <a:spLocks noChangeArrowheads="1"/>
          </p:cNvSpPr>
          <p:nvPr/>
        </p:nvSpPr>
        <p:spPr bwMode="auto">
          <a:xfrm>
            <a:off x="7920038" y="6584950"/>
            <a:ext cx="1223962" cy="265113"/>
          </a:xfrm>
          <a:prstGeom prst="rect">
            <a:avLst/>
          </a:prstGeom>
          <a:noFill/>
          <a:ln w="9525">
            <a:noFill/>
            <a:miter lim="800000"/>
            <a:headEnd/>
            <a:tailEnd/>
          </a:ln>
        </p:spPr>
        <p:txBody>
          <a:bodyPr wrap="none" lIns="82058" tIns="41029" rIns="82058" bIns="41029">
            <a:spAutoFit/>
          </a:bodyPr>
          <a:lstStyle/>
          <a:p>
            <a:pPr algn="r" defTabSz="820738"/>
            <a:r>
              <a:rPr lang="en-US" sz="1200" b="1">
                <a:cs typeface="Arial" pitchFamily="34" charset="0"/>
              </a:rPr>
              <a:t>Fig. 10-6c, p. 222</a:t>
            </a:r>
          </a:p>
        </p:txBody>
      </p:sp>
      <p:sp>
        <p:nvSpPr>
          <p:cNvPr id="27653" name="Text Box 5"/>
          <p:cNvSpPr txBox="1">
            <a:spLocks noChangeArrowheads="1"/>
          </p:cNvSpPr>
          <p:nvPr/>
        </p:nvSpPr>
        <p:spPr bwMode="auto">
          <a:xfrm>
            <a:off x="414338" y="328613"/>
            <a:ext cx="1935162" cy="366712"/>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(c) Strip cutting</a:t>
            </a:r>
          </a:p>
        </p:txBody>
      </p:sp>
      <p:sp>
        <p:nvSpPr>
          <p:cNvPr id="27654" name="Text Box 6"/>
          <p:cNvSpPr txBox="1">
            <a:spLocks noChangeArrowheads="1"/>
          </p:cNvSpPr>
          <p:nvPr/>
        </p:nvSpPr>
        <p:spPr bwMode="auto">
          <a:xfrm>
            <a:off x="5562600" y="623888"/>
            <a:ext cx="893763" cy="366712"/>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Uncut</a:t>
            </a:r>
          </a:p>
        </p:txBody>
      </p:sp>
      <p:sp>
        <p:nvSpPr>
          <p:cNvPr id="27655" name="Text Box 7"/>
          <p:cNvSpPr txBox="1">
            <a:spLocks noChangeArrowheads="1"/>
          </p:cNvSpPr>
          <p:nvPr/>
        </p:nvSpPr>
        <p:spPr bwMode="auto">
          <a:xfrm>
            <a:off x="7643813" y="403225"/>
            <a:ext cx="1195387" cy="641350"/>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Cut 1 year ago</a:t>
            </a:r>
          </a:p>
        </p:txBody>
      </p:sp>
      <p:sp>
        <p:nvSpPr>
          <p:cNvPr id="27656" name="Text Box 8"/>
          <p:cNvSpPr txBox="1">
            <a:spLocks noChangeArrowheads="1"/>
          </p:cNvSpPr>
          <p:nvPr/>
        </p:nvSpPr>
        <p:spPr bwMode="auto">
          <a:xfrm>
            <a:off x="7643813" y="1558925"/>
            <a:ext cx="1198562" cy="366713"/>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Dirt road</a:t>
            </a:r>
          </a:p>
        </p:txBody>
      </p:sp>
      <p:sp>
        <p:nvSpPr>
          <p:cNvPr id="27657" name="Text Box 9"/>
          <p:cNvSpPr txBox="1">
            <a:spLocks noChangeArrowheads="1"/>
          </p:cNvSpPr>
          <p:nvPr/>
        </p:nvSpPr>
        <p:spPr bwMode="auto">
          <a:xfrm>
            <a:off x="7643813" y="2305050"/>
            <a:ext cx="1347787" cy="641350"/>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Cut 3–10 years ago</a:t>
            </a:r>
          </a:p>
        </p:txBody>
      </p:sp>
      <p:sp>
        <p:nvSpPr>
          <p:cNvPr id="27658" name="Text Box 10"/>
          <p:cNvSpPr txBox="1">
            <a:spLocks noChangeArrowheads="1"/>
          </p:cNvSpPr>
          <p:nvPr/>
        </p:nvSpPr>
        <p:spPr bwMode="auto">
          <a:xfrm>
            <a:off x="8075613" y="3609975"/>
            <a:ext cx="893762" cy="366713"/>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Uncut</a:t>
            </a:r>
          </a:p>
        </p:txBody>
      </p:sp>
      <p:sp>
        <p:nvSpPr>
          <p:cNvPr id="27659" name="Text Box 11"/>
          <p:cNvSpPr txBox="1">
            <a:spLocks noChangeArrowheads="1"/>
          </p:cNvSpPr>
          <p:nvPr/>
        </p:nvSpPr>
        <p:spPr bwMode="auto">
          <a:xfrm>
            <a:off x="7239000" y="5486400"/>
            <a:ext cx="1328738" cy="641350"/>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Clear stream</a:t>
            </a:r>
          </a:p>
        </p:txBody>
      </p:sp>
      <p:sp>
        <p:nvSpPr>
          <p:cNvPr id="27660" name="Line 12"/>
          <p:cNvSpPr>
            <a:spLocks noChangeShapeType="1"/>
          </p:cNvSpPr>
          <p:nvPr/>
        </p:nvSpPr>
        <p:spPr bwMode="auto">
          <a:xfrm flipH="1" flipV="1">
            <a:off x="6705600" y="5334000"/>
            <a:ext cx="609600" cy="304800"/>
          </a:xfrm>
          <a:prstGeom prst="line">
            <a:avLst/>
          </a:prstGeom>
          <a:noFill/>
          <a:ln w="19050">
            <a:solidFill>
              <a:schemeClr val="tx1"/>
            </a:solidFill>
            <a:round/>
            <a:headEnd/>
            <a:tailEnd/>
          </a:ln>
        </p:spPr>
        <p:txBody>
          <a:bodyPr wrap="none" anchor="ctr"/>
          <a:lstStyle/>
          <a:p>
            <a:endParaRPr lang="en-US"/>
          </a:p>
        </p:txBody>
      </p:sp>
      <p:sp>
        <p:nvSpPr>
          <p:cNvPr id="27661" name="Line 13"/>
          <p:cNvSpPr>
            <a:spLocks noChangeShapeType="1"/>
          </p:cNvSpPr>
          <p:nvPr/>
        </p:nvSpPr>
        <p:spPr bwMode="auto">
          <a:xfrm flipH="1">
            <a:off x="6629400" y="2590800"/>
            <a:ext cx="990600" cy="685800"/>
          </a:xfrm>
          <a:prstGeom prst="line">
            <a:avLst/>
          </a:prstGeom>
          <a:noFill/>
          <a:ln w="19050">
            <a:solidFill>
              <a:schemeClr val="tx1"/>
            </a:solidFill>
            <a:round/>
            <a:headEnd/>
            <a:tailEnd/>
          </a:ln>
        </p:spPr>
        <p:txBody>
          <a:bodyPr wrap="none" anchor="ctr"/>
          <a:lstStyle/>
          <a:p>
            <a:endParaRPr lang="en-US"/>
          </a:p>
        </p:txBody>
      </p:sp>
      <p:sp>
        <p:nvSpPr>
          <p:cNvPr id="27662" name="Line 14"/>
          <p:cNvSpPr>
            <a:spLocks noChangeShapeType="1"/>
          </p:cNvSpPr>
          <p:nvPr/>
        </p:nvSpPr>
        <p:spPr bwMode="auto">
          <a:xfrm flipH="1">
            <a:off x="6248400" y="1752600"/>
            <a:ext cx="1371600" cy="1295400"/>
          </a:xfrm>
          <a:prstGeom prst="line">
            <a:avLst/>
          </a:prstGeom>
          <a:noFill/>
          <a:ln w="19050">
            <a:solidFill>
              <a:schemeClr val="tx1"/>
            </a:solidFill>
            <a:round/>
            <a:headEnd/>
            <a:tailEnd/>
          </a:ln>
        </p:spPr>
        <p:txBody>
          <a:bodyPr wrap="none" anchor="ctr"/>
          <a:lstStyle/>
          <a:p>
            <a:endParaRPr lang="en-US"/>
          </a:p>
        </p:txBody>
      </p:sp>
      <p:sp>
        <p:nvSpPr>
          <p:cNvPr id="27663" name="Line 15"/>
          <p:cNvSpPr>
            <a:spLocks noChangeShapeType="1"/>
          </p:cNvSpPr>
          <p:nvPr/>
        </p:nvSpPr>
        <p:spPr bwMode="auto">
          <a:xfrm flipH="1">
            <a:off x="6096000" y="914400"/>
            <a:ext cx="1600200" cy="1600200"/>
          </a:xfrm>
          <a:prstGeom prst="line">
            <a:avLst/>
          </a:prstGeom>
          <a:noFill/>
          <a:ln w="19050">
            <a:solidFill>
              <a:schemeClr val="tx1"/>
            </a:solidFill>
            <a:round/>
            <a:headEnd/>
            <a:tailEnd/>
          </a:ln>
        </p:spPr>
        <p:txBody>
          <a:bodyPr wrap="none" anchor="ct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nchor="b">
            <a:normAutofit fontScale="90000"/>
          </a:bodyPr>
          <a:lstStyle/>
          <a:p>
            <a:pPr eaLnBrk="1" hangingPunct="1"/>
            <a:r>
              <a:rPr lang="en-US" sz="3600" smtClean="0"/>
              <a:t>Trade-offs: Advantages and Disadvantages of Clear-Cutting Forests</a:t>
            </a:r>
          </a:p>
        </p:txBody>
      </p:sp>
      <p:pic>
        <p:nvPicPr>
          <p:cNvPr id="30723" name="Picture 4" descr="1008"/>
          <p:cNvPicPr>
            <a:picLocks noChangeAspect="1" noChangeArrowheads="1"/>
          </p:cNvPicPr>
          <p:nvPr/>
        </p:nvPicPr>
        <p:blipFill>
          <a:blip r:embed="rId3" cstate="print"/>
          <a:srcRect/>
          <a:stretch>
            <a:fillRect/>
          </a:stretch>
        </p:blipFill>
        <p:spPr bwMode="auto">
          <a:xfrm>
            <a:off x="1955800" y="1676400"/>
            <a:ext cx="5230813" cy="5011738"/>
          </a:xfrm>
          <a:prstGeom prst="rect">
            <a:avLst/>
          </a:prstGeom>
          <a:noFill/>
          <a:ln w="9525">
            <a:noFill/>
            <a:miter lim="800000"/>
            <a:headEnd/>
            <a:tailEnd/>
          </a:ln>
        </p:spPr>
      </p:pic>
      <p:sp>
        <p:nvSpPr>
          <p:cNvPr id="30724" name="Rectangle 5"/>
          <p:cNvSpPr>
            <a:spLocks noChangeArrowheads="1"/>
          </p:cNvSpPr>
          <p:nvPr/>
        </p:nvSpPr>
        <p:spPr bwMode="auto">
          <a:xfrm>
            <a:off x="7986713" y="6584950"/>
            <a:ext cx="1160462" cy="265113"/>
          </a:xfrm>
          <a:prstGeom prst="rect">
            <a:avLst/>
          </a:prstGeom>
          <a:noFill/>
          <a:ln w="9525">
            <a:noFill/>
            <a:miter lim="800000"/>
            <a:headEnd/>
            <a:tailEnd/>
          </a:ln>
        </p:spPr>
        <p:txBody>
          <a:bodyPr wrap="none" lIns="82058" tIns="41029" rIns="82058" bIns="41029">
            <a:spAutoFit/>
          </a:bodyPr>
          <a:lstStyle/>
          <a:p>
            <a:pPr algn="r" defTabSz="820738"/>
            <a:r>
              <a:rPr lang="en-US" sz="1200" b="1">
                <a:cs typeface="Arial" pitchFamily="34" charset="0"/>
              </a:rPr>
              <a:t>Fig. 10-8, p. 223</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chor="b">
            <a:normAutofit fontScale="90000"/>
          </a:bodyPr>
          <a:lstStyle/>
          <a:p>
            <a:pPr eaLnBrk="1" hangingPunct="1"/>
            <a:r>
              <a:rPr lang="en-US" sz="3600" smtClean="0"/>
              <a:t/>
            </a:r>
            <a:br>
              <a:rPr lang="en-US" sz="3600" smtClean="0"/>
            </a:br>
            <a:r>
              <a:rPr lang="en-US" sz="3600" smtClean="0"/>
              <a:t>Fire, Insects, and Climate Change Can Threaten Forest Ecosystems (1)</a:t>
            </a:r>
          </a:p>
        </p:txBody>
      </p:sp>
      <p:sp>
        <p:nvSpPr>
          <p:cNvPr id="32771" name="Rectangle 3"/>
          <p:cNvSpPr>
            <a:spLocks noGrp="1" noChangeArrowheads="1"/>
          </p:cNvSpPr>
          <p:nvPr>
            <p:ph type="body" idx="1"/>
          </p:nvPr>
        </p:nvSpPr>
        <p:spPr/>
        <p:txBody>
          <a:bodyPr>
            <a:normAutofit lnSpcReduction="10000"/>
          </a:bodyPr>
          <a:lstStyle/>
          <a:p>
            <a:pPr eaLnBrk="1" hangingPunct="1"/>
            <a:r>
              <a:rPr lang="en-US" smtClean="0"/>
              <a:t>Surface fires</a:t>
            </a:r>
          </a:p>
          <a:p>
            <a:pPr lvl="1" eaLnBrk="1" hangingPunct="1"/>
            <a:r>
              <a:rPr lang="en-US" smtClean="0"/>
              <a:t>Usually burn leaf litter and undergrowth</a:t>
            </a:r>
          </a:p>
          <a:p>
            <a:pPr lvl="1" eaLnBrk="1" hangingPunct="1"/>
            <a:r>
              <a:rPr lang="en-US" smtClean="0"/>
              <a:t>May provide food in the form of vegetation that sprouts after fire</a:t>
            </a:r>
          </a:p>
          <a:p>
            <a:pPr lvl="1" eaLnBrk="1" hangingPunct="1">
              <a:buFont typeface="Times" pitchFamily="84" charset="0"/>
              <a:buNone/>
            </a:pPr>
            <a:endParaRPr lang="en-US" sz="2800" smtClean="0"/>
          </a:p>
          <a:p>
            <a:pPr eaLnBrk="1" hangingPunct="1"/>
            <a:r>
              <a:rPr lang="en-US" smtClean="0"/>
              <a:t>Crown fires </a:t>
            </a:r>
          </a:p>
          <a:p>
            <a:pPr lvl="1" eaLnBrk="1" hangingPunct="1"/>
            <a:r>
              <a:rPr lang="en-US" smtClean="0"/>
              <a:t>Extremely hot: burns whole trees</a:t>
            </a:r>
          </a:p>
          <a:p>
            <a:pPr lvl="1" eaLnBrk="1" hangingPunct="1"/>
            <a:r>
              <a:rPr lang="en-US" smtClean="0"/>
              <a:t>Kill wildlife</a:t>
            </a:r>
          </a:p>
          <a:p>
            <a:pPr lvl="1" eaLnBrk="1" hangingPunct="1"/>
            <a:r>
              <a:rPr lang="en-US" smtClean="0"/>
              <a:t>Increase soil erosion</a:t>
            </a:r>
          </a:p>
          <a:p>
            <a:pPr lvl="1" eaLnBrk="1" hangingPunct="1"/>
            <a:endParaRPr lang="en-US" sz="280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chor="b">
            <a:normAutofit fontScale="90000"/>
          </a:bodyPr>
          <a:lstStyle/>
          <a:p>
            <a:r>
              <a:rPr lang="en-US" smtClean="0"/>
              <a:t>Nonnative Insect Species and Disease Organisms in U.S. Forests</a:t>
            </a:r>
          </a:p>
        </p:txBody>
      </p:sp>
      <p:pic>
        <p:nvPicPr>
          <p:cNvPr id="35843" name="Picture 5" descr="Supp8_f10"/>
          <p:cNvPicPr>
            <a:picLocks noChangeAspect="1" noChangeArrowheads="1"/>
          </p:cNvPicPr>
          <p:nvPr>
            <p:ph idx="4294967295"/>
          </p:nvPr>
        </p:nvPicPr>
        <p:blipFill>
          <a:blip r:embed="rId3" cstate="print"/>
          <a:srcRect/>
          <a:stretch>
            <a:fillRect/>
          </a:stretch>
        </p:blipFill>
        <p:spPr>
          <a:xfrm>
            <a:off x="1704975" y="1600200"/>
            <a:ext cx="5732463" cy="5029200"/>
          </a:xfrm>
        </p:spPr>
      </p:pic>
      <p:sp>
        <p:nvSpPr>
          <p:cNvPr id="35844" name="Rectangle 6"/>
          <p:cNvSpPr>
            <a:spLocks noChangeArrowheads="1"/>
          </p:cNvSpPr>
          <p:nvPr/>
        </p:nvSpPr>
        <p:spPr bwMode="auto">
          <a:xfrm>
            <a:off x="7450138" y="6583363"/>
            <a:ext cx="1717675" cy="274637"/>
          </a:xfrm>
          <a:prstGeom prst="rect">
            <a:avLst/>
          </a:prstGeom>
          <a:noFill/>
          <a:ln w="9525">
            <a:noFill/>
            <a:miter lim="800000"/>
            <a:headEnd/>
            <a:tailEnd/>
          </a:ln>
        </p:spPr>
        <p:txBody>
          <a:bodyPr wrap="none">
            <a:spAutoFit/>
          </a:bodyPr>
          <a:lstStyle/>
          <a:p>
            <a:pPr algn="r"/>
            <a:r>
              <a:rPr lang="en-US" sz="1200" b="1"/>
              <a:t>Figure 10, Supplement 8</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chor="b">
            <a:normAutofit fontScale="90000"/>
          </a:bodyPr>
          <a:lstStyle/>
          <a:p>
            <a:pPr eaLnBrk="1" hangingPunct="1"/>
            <a:r>
              <a:rPr lang="en-US" smtClean="0"/>
              <a:t>Causes of Tropical Deforestation </a:t>
            </a:r>
            <a:br>
              <a:rPr lang="en-US" smtClean="0"/>
            </a:br>
            <a:r>
              <a:rPr lang="en-US" smtClean="0"/>
              <a:t>Are Varied and Complex</a:t>
            </a:r>
          </a:p>
        </p:txBody>
      </p:sp>
      <p:sp>
        <p:nvSpPr>
          <p:cNvPr id="43011" name="Rectangle 3"/>
          <p:cNvSpPr>
            <a:spLocks noGrp="1" noChangeArrowheads="1"/>
          </p:cNvSpPr>
          <p:nvPr>
            <p:ph type="body" idx="1"/>
          </p:nvPr>
        </p:nvSpPr>
        <p:spPr/>
        <p:txBody>
          <a:bodyPr>
            <a:normAutofit fontScale="92500" lnSpcReduction="20000"/>
          </a:bodyPr>
          <a:lstStyle/>
          <a:p>
            <a:pPr eaLnBrk="1" hangingPunct="1"/>
            <a:r>
              <a:rPr lang="en-US" smtClean="0"/>
              <a:t>Population growth</a:t>
            </a:r>
          </a:p>
          <a:p>
            <a:pPr eaLnBrk="1" hangingPunct="1"/>
            <a:r>
              <a:rPr lang="en-US" smtClean="0"/>
              <a:t>Poverty of subsistence farmers</a:t>
            </a:r>
          </a:p>
          <a:p>
            <a:pPr eaLnBrk="1" hangingPunct="1"/>
            <a:r>
              <a:rPr lang="en-US" smtClean="0"/>
              <a:t>Ranching</a:t>
            </a:r>
          </a:p>
          <a:p>
            <a:pPr eaLnBrk="1" hangingPunct="1"/>
            <a:r>
              <a:rPr lang="en-US" smtClean="0"/>
              <a:t>Lumber</a:t>
            </a:r>
          </a:p>
          <a:p>
            <a:pPr eaLnBrk="1" hangingPunct="1"/>
            <a:r>
              <a:rPr lang="en-US" smtClean="0"/>
              <a:t>Plantation farms: palm oil</a:t>
            </a:r>
          </a:p>
          <a:p>
            <a:pPr eaLnBrk="1" hangingPunct="1"/>
            <a:endParaRPr lang="en-US" smtClean="0"/>
          </a:p>
          <a:p>
            <a:pPr eaLnBrk="1" hangingPunct="1"/>
            <a:r>
              <a:rPr lang="en-US" smtClean="0"/>
              <a:t>Begins with building of roads</a:t>
            </a:r>
          </a:p>
          <a:p>
            <a:pPr eaLnBrk="1" hangingPunct="1"/>
            <a:r>
              <a:rPr lang="en-US" smtClean="0"/>
              <a:t>Many forests burned</a:t>
            </a:r>
          </a:p>
          <a:p>
            <a:pPr eaLnBrk="1" hangingPunct="1"/>
            <a:r>
              <a:rPr lang="en-US" smtClean="0"/>
              <a:t>Can tilt tropical forest to tropical savanna</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249363"/>
            <a:ext cx="9144000" cy="4933950"/>
            <a:chOff x="0" y="787"/>
            <a:chExt cx="5760" cy="3108"/>
          </a:xfrm>
        </p:grpSpPr>
        <p:sp>
          <p:nvSpPr>
            <p:cNvPr id="46107" name="Rectangle 3"/>
            <p:cNvSpPr>
              <a:spLocks noChangeArrowheads="1"/>
            </p:cNvSpPr>
            <p:nvPr/>
          </p:nvSpPr>
          <p:spPr bwMode="auto">
            <a:xfrm>
              <a:off x="0" y="787"/>
              <a:ext cx="5760" cy="3024"/>
            </a:xfrm>
            <a:prstGeom prst="rect">
              <a:avLst/>
            </a:prstGeom>
            <a:solidFill>
              <a:srgbClr val="CEE3C5"/>
            </a:solidFill>
            <a:ln w="9525">
              <a:noFill/>
              <a:miter lim="800000"/>
              <a:headEnd/>
              <a:tailEnd/>
            </a:ln>
          </p:spPr>
          <p:txBody>
            <a:bodyPr wrap="none" anchor="ctr"/>
            <a:lstStyle/>
            <a:p>
              <a:endParaRPr lang="en-US"/>
            </a:p>
          </p:txBody>
        </p:sp>
        <p:pic>
          <p:nvPicPr>
            <p:cNvPr id="46108" name="Picture1" descr="1015_E"/>
            <p:cNvPicPr>
              <a:picLocks noChangeAspect="1" noChangeArrowheads="1"/>
            </p:cNvPicPr>
            <p:nvPr/>
          </p:nvPicPr>
          <p:blipFill>
            <a:blip r:embed="rId3" cstate="print"/>
            <a:srcRect/>
            <a:stretch>
              <a:fillRect/>
            </a:stretch>
          </p:blipFill>
          <p:spPr bwMode="auto">
            <a:xfrm>
              <a:off x="768" y="1664"/>
              <a:ext cx="4224" cy="2231"/>
            </a:xfrm>
            <a:prstGeom prst="rect">
              <a:avLst/>
            </a:prstGeom>
            <a:noFill/>
            <a:ln w="9525">
              <a:noFill/>
              <a:miter lim="800000"/>
              <a:headEnd/>
              <a:tailEnd/>
            </a:ln>
          </p:spPr>
        </p:pic>
        <p:sp>
          <p:nvSpPr>
            <p:cNvPr id="46109" name="Text Box 5"/>
            <p:cNvSpPr txBox="1">
              <a:spLocks noChangeArrowheads="1"/>
            </p:cNvSpPr>
            <p:nvPr/>
          </p:nvSpPr>
          <p:spPr bwMode="auto">
            <a:xfrm>
              <a:off x="1763" y="1769"/>
              <a:ext cx="733" cy="399"/>
            </a:xfrm>
            <a:prstGeom prst="rect">
              <a:avLst/>
            </a:prstGeom>
            <a:solidFill>
              <a:srgbClr val="FFFF99"/>
            </a:solidFill>
            <a:ln w="9525">
              <a:solidFill>
                <a:schemeClr val="tx1"/>
              </a:solidFill>
              <a:miter lim="800000"/>
              <a:headEnd/>
              <a:tailEnd/>
            </a:ln>
          </p:spPr>
          <p:txBody>
            <a:bodyPr/>
            <a:lstStyle/>
            <a:p>
              <a:pPr eaLnBrk="1" hangingPunct="1"/>
              <a:r>
                <a:rPr lang="en-US" sz="1800" b="1">
                  <a:solidFill>
                    <a:srgbClr val="000000"/>
                  </a:solidFill>
                  <a:latin typeface="Arial" pitchFamily="34" charset="0"/>
                </a:rPr>
                <a:t>Cattle ranching</a:t>
              </a:r>
            </a:p>
          </p:txBody>
        </p:sp>
        <p:sp>
          <p:nvSpPr>
            <p:cNvPr id="46110" name="Text Box 6"/>
            <p:cNvSpPr txBox="1">
              <a:spLocks noChangeArrowheads="1"/>
            </p:cNvSpPr>
            <p:nvPr/>
          </p:nvSpPr>
          <p:spPr bwMode="auto">
            <a:xfrm>
              <a:off x="2522" y="1769"/>
              <a:ext cx="934" cy="399"/>
            </a:xfrm>
            <a:prstGeom prst="rect">
              <a:avLst/>
            </a:prstGeom>
            <a:solidFill>
              <a:srgbClr val="FFFF99"/>
            </a:solidFill>
            <a:ln w="9525">
              <a:solidFill>
                <a:schemeClr val="tx1"/>
              </a:solidFill>
              <a:miter lim="800000"/>
              <a:headEnd/>
              <a:tailEnd/>
            </a:ln>
          </p:spPr>
          <p:txBody>
            <a:bodyPr/>
            <a:lstStyle/>
            <a:p>
              <a:pPr eaLnBrk="1" hangingPunct="1"/>
              <a:r>
                <a:rPr lang="en-US" sz="1800" b="1">
                  <a:solidFill>
                    <a:srgbClr val="000000"/>
                  </a:solidFill>
                  <a:latin typeface="Arial" pitchFamily="34" charset="0"/>
                </a:rPr>
                <a:t>Tree plantations</a:t>
              </a:r>
            </a:p>
          </p:txBody>
        </p:sp>
        <p:sp>
          <p:nvSpPr>
            <p:cNvPr id="46111" name="Text Box 7"/>
            <p:cNvSpPr txBox="1">
              <a:spLocks noChangeArrowheads="1"/>
            </p:cNvSpPr>
            <p:nvPr/>
          </p:nvSpPr>
          <p:spPr bwMode="auto">
            <a:xfrm>
              <a:off x="3504" y="1843"/>
              <a:ext cx="723" cy="231"/>
            </a:xfrm>
            <a:prstGeom prst="rect">
              <a:avLst/>
            </a:prstGeom>
            <a:solidFill>
              <a:srgbClr val="FFFF99"/>
            </a:solidFill>
            <a:ln w="9525">
              <a:solidFill>
                <a:schemeClr val="tx1"/>
              </a:solidFill>
              <a:miter lim="800000"/>
              <a:headEnd/>
              <a:tailEnd/>
            </a:ln>
          </p:spPr>
          <p:txBody>
            <a:bodyPr/>
            <a:lstStyle/>
            <a:p>
              <a:pPr eaLnBrk="1" hangingPunct="1"/>
              <a:r>
                <a:rPr lang="en-US" sz="1800" b="1">
                  <a:solidFill>
                    <a:srgbClr val="000000"/>
                  </a:solidFill>
                  <a:latin typeface="Arial" pitchFamily="34" charset="0"/>
                </a:rPr>
                <a:t>Logging</a:t>
              </a:r>
            </a:p>
          </p:txBody>
        </p:sp>
        <p:sp>
          <p:nvSpPr>
            <p:cNvPr id="46112" name="Text Box 8"/>
            <p:cNvSpPr txBox="1">
              <a:spLocks noChangeArrowheads="1"/>
            </p:cNvSpPr>
            <p:nvPr/>
          </p:nvSpPr>
          <p:spPr bwMode="auto">
            <a:xfrm>
              <a:off x="480" y="2227"/>
              <a:ext cx="939" cy="231"/>
            </a:xfrm>
            <a:prstGeom prst="rect">
              <a:avLst/>
            </a:prstGeom>
            <a:solidFill>
              <a:srgbClr val="FFFF99"/>
            </a:solidFill>
            <a:ln w="9525">
              <a:solidFill>
                <a:schemeClr val="tx1"/>
              </a:solidFill>
              <a:miter lim="800000"/>
              <a:headEnd/>
              <a:tailEnd/>
            </a:ln>
          </p:spPr>
          <p:txBody>
            <a:bodyPr/>
            <a:lstStyle/>
            <a:p>
              <a:pPr eaLnBrk="1" hangingPunct="1"/>
              <a:r>
                <a:rPr lang="en-US" sz="1800" b="1">
                  <a:solidFill>
                    <a:srgbClr val="000000"/>
                  </a:solidFill>
                  <a:latin typeface="Arial" pitchFamily="34" charset="0"/>
                </a:rPr>
                <a:t>Cash crops</a:t>
              </a:r>
            </a:p>
          </p:txBody>
        </p:sp>
        <p:sp>
          <p:nvSpPr>
            <p:cNvPr id="46113" name="Text Box 9"/>
            <p:cNvSpPr txBox="1">
              <a:spLocks noChangeArrowheads="1"/>
            </p:cNvSpPr>
            <p:nvPr/>
          </p:nvSpPr>
          <p:spPr bwMode="auto">
            <a:xfrm>
              <a:off x="240" y="2563"/>
              <a:ext cx="720" cy="384"/>
            </a:xfrm>
            <a:prstGeom prst="rect">
              <a:avLst/>
            </a:prstGeom>
            <a:solidFill>
              <a:srgbClr val="FFFF99"/>
            </a:solidFill>
            <a:ln w="9525">
              <a:solidFill>
                <a:schemeClr val="tx1"/>
              </a:solidFill>
              <a:miter lim="800000"/>
              <a:headEnd/>
              <a:tailEnd/>
            </a:ln>
          </p:spPr>
          <p:txBody>
            <a:bodyPr/>
            <a:lstStyle/>
            <a:p>
              <a:pPr eaLnBrk="1" hangingPunct="1"/>
              <a:r>
                <a:rPr lang="en-US" sz="1800" b="1">
                  <a:solidFill>
                    <a:srgbClr val="000000"/>
                  </a:solidFill>
                  <a:latin typeface="Arial" pitchFamily="34" charset="0"/>
                </a:rPr>
                <a:t>Settler farming</a:t>
              </a:r>
            </a:p>
          </p:txBody>
        </p:sp>
        <p:sp>
          <p:nvSpPr>
            <p:cNvPr id="46114" name="Text Box 10"/>
            <p:cNvSpPr txBox="1">
              <a:spLocks noChangeArrowheads="1"/>
            </p:cNvSpPr>
            <p:nvPr/>
          </p:nvSpPr>
          <p:spPr bwMode="auto">
            <a:xfrm>
              <a:off x="2112" y="2851"/>
              <a:ext cx="499" cy="231"/>
            </a:xfrm>
            <a:prstGeom prst="rect">
              <a:avLst/>
            </a:prstGeom>
            <a:solidFill>
              <a:srgbClr val="FFFF99"/>
            </a:solidFill>
            <a:ln w="9525">
              <a:solidFill>
                <a:schemeClr val="tx1"/>
              </a:solidFill>
              <a:miter lim="800000"/>
              <a:headEnd/>
              <a:tailEnd/>
            </a:ln>
          </p:spPr>
          <p:txBody>
            <a:bodyPr/>
            <a:lstStyle/>
            <a:p>
              <a:pPr eaLnBrk="1" hangingPunct="1"/>
              <a:r>
                <a:rPr lang="en-US" sz="1800" b="1">
                  <a:solidFill>
                    <a:srgbClr val="000000"/>
                  </a:solidFill>
                  <a:latin typeface="Arial" pitchFamily="34" charset="0"/>
                </a:rPr>
                <a:t>Fires</a:t>
              </a:r>
            </a:p>
          </p:txBody>
        </p:sp>
        <p:sp>
          <p:nvSpPr>
            <p:cNvPr id="46115" name="Text Box 11"/>
            <p:cNvSpPr txBox="1">
              <a:spLocks noChangeArrowheads="1"/>
            </p:cNvSpPr>
            <p:nvPr/>
          </p:nvSpPr>
          <p:spPr bwMode="auto">
            <a:xfrm>
              <a:off x="1152" y="2899"/>
              <a:ext cx="595" cy="231"/>
            </a:xfrm>
            <a:prstGeom prst="rect">
              <a:avLst/>
            </a:prstGeom>
            <a:solidFill>
              <a:srgbClr val="FFFF99"/>
            </a:solidFill>
            <a:ln w="9525">
              <a:solidFill>
                <a:schemeClr val="tx1"/>
              </a:solidFill>
              <a:miter lim="800000"/>
              <a:headEnd/>
              <a:tailEnd/>
            </a:ln>
          </p:spPr>
          <p:txBody>
            <a:bodyPr/>
            <a:lstStyle/>
            <a:p>
              <a:pPr eaLnBrk="1" hangingPunct="1"/>
              <a:r>
                <a:rPr lang="en-US" sz="1800" b="1">
                  <a:solidFill>
                    <a:srgbClr val="000000"/>
                  </a:solidFill>
                  <a:latin typeface="Arial" pitchFamily="34" charset="0"/>
                </a:rPr>
                <a:t>Roads</a:t>
              </a:r>
            </a:p>
          </p:txBody>
        </p:sp>
      </p:grpSp>
      <p:grpSp>
        <p:nvGrpSpPr>
          <p:cNvPr id="3" name="Group 12"/>
          <p:cNvGrpSpPr>
            <a:grpSpLocks/>
          </p:cNvGrpSpPr>
          <p:nvPr/>
        </p:nvGrpSpPr>
        <p:grpSpPr bwMode="auto">
          <a:xfrm>
            <a:off x="4992688" y="1366838"/>
            <a:ext cx="3987800" cy="1246187"/>
            <a:chOff x="3145" y="1178"/>
            <a:chExt cx="2512" cy="785"/>
          </a:xfrm>
        </p:grpSpPr>
        <p:sp>
          <p:nvSpPr>
            <p:cNvPr id="46099" name="Text Box 13"/>
            <p:cNvSpPr txBox="1">
              <a:spLocks noChangeArrowheads="1"/>
            </p:cNvSpPr>
            <p:nvPr/>
          </p:nvSpPr>
          <p:spPr bwMode="auto">
            <a:xfrm>
              <a:off x="3145" y="1178"/>
              <a:ext cx="1443" cy="231"/>
            </a:xfrm>
            <a:prstGeom prst="rect">
              <a:avLst/>
            </a:prstGeom>
            <a:noFill/>
            <a:ln w="9525">
              <a:noFill/>
              <a:miter lim="800000"/>
              <a:headEnd/>
              <a:tailEnd/>
            </a:ln>
          </p:spPr>
          <p:txBody>
            <a:bodyPr/>
            <a:lstStyle/>
            <a:p>
              <a:pPr eaLnBrk="1" hangingPunct="1"/>
              <a:r>
                <a:rPr lang="en-US" sz="1800" b="1">
                  <a:solidFill>
                    <a:srgbClr val="003B6B"/>
                  </a:solidFill>
                  <a:latin typeface="Arial" pitchFamily="34" charset="0"/>
                </a:rPr>
                <a:t>Secondary Causes</a:t>
              </a:r>
            </a:p>
          </p:txBody>
        </p:sp>
        <p:sp>
          <p:nvSpPr>
            <p:cNvPr id="46100" name="Text Box 14"/>
            <p:cNvSpPr txBox="1">
              <a:spLocks noChangeArrowheads="1"/>
            </p:cNvSpPr>
            <p:nvPr/>
          </p:nvSpPr>
          <p:spPr bwMode="auto">
            <a:xfrm>
              <a:off x="3145" y="1333"/>
              <a:ext cx="685" cy="231"/>
            </a:xfrm>
            <a:prstGeom prst="rect">
              <a:avLst/>
            </a:prstGeom>
            <a:noFill/>
            <a:ln w="9525">
              <a:noFill/>
              <a:miter lim="800000"/>
              <a:headEnd/>
              <a:tailEnd/>
            </a:ln>
          </p:spPr>
          <p:txBody>
            <a:bodyPr/>
            <a:lstStyle/>
            <a:p>
              <a:pPr eaLnBrk="1" hangingPunct="1"/>
              <a:r>
                <a:rPr lang="en-US" sz="1600" b="1">
                  <a:solidFill>
                    <a:srgbClr val="000000"/>
                  </a:solidFill>
                  <a:latin typeface="Arial" pitchFamily="34" charset="0"/>
                </a:rPr>
                <a:t>• Roads</a:t>
              </a:r>
            </a:p>
          </p:txBody>
        </p:sp>
        <p:sp>
          <p:nvSpPr>
            <p:cNvPr id="46101" name="Text Box 15"/>
            <p:cNvSpPr txBox="1">
              <a:spLocks noChangeArrowheads="1"/>
            </p:cNvSpPr>
            <p:nvPr/>
          </p:nvSpPr>
          <p:spPr bwMode="auto">
            <a:xfrm>
              <a:off x="4300" y="1333"/>
              <a:ext cx="1293" cy="231"/>
            </a:xfrm>
            <a:prstGeom prst="rect">
              <a:avLst/>
            </a:prstGeom>
            <a:noFill/>
            <a:ln w="9525">
              <a:noFill/>
              <a:miter lim="800000"/>
              <a:headEnd/>
              <a:tailEnd/>
            </a:ln>
          </p:spPr>
          <p:txBody>
            <a:bodyPr/>
            <a:lstStyle/>
            <a:p>
              <a:pPr eaLnBrk="1" hangingPunct="1"/>
              <a:r>
                <a:rPr lang="en-US" sz="1600" b="1">
                  <a:solidFill>
                    <a:srgbClr val="000000"/>
                  </a:solidFill>
                  <a:latin typeface="Arial" pitchFamily="34" charset="0"/>
                </a:rPr>
                <a:t>• Cattle ranching</a:t>
              </a:r>
            </a:p>
          </p:txBody>
        </p:sp>
        <p:sp>
          <p:nvSpPr>
            <p:cNvPr id="46102" name="Text Box 16"/>
            <p:cNvSpPr txBox="1">
              <a:spLocks noChangeArrowheads="1"/>
            </p:cNvSpPr>
            <p:nvPr/>
          </p:nvSpPr>
          <p:spPr bwMode="auto">
            <a:xfrm>
              <a:off x="3145" y="1466"/>
              <a:ext cx="589" cy="231"/>
            </a:xfrm>
            <a:prstGeom prst="rect">
              <a:avLst/>
            </a:prstGeom>
            <a:noFill/>
            <a:ln w="9525">
              <a:noFill/>
              <a:miter lim="800000"/>
              <a:headEnd/>
              <a:tailEnd/>
            </a:ln>
          </p:spPr>
          <p:txBody>
            <a:bodyPr/>
            <a:lstStyle/>
            <a:p>
              <a:pPr eaLnBrk="1" hangingPunct="1"/>
              <a:r>
                <a:rPr lang="en-US" sz="1600" b="1">
                  <a:solidFill>
                    <a:srgbClr val="000000"/>
                  </a:solidFill>
                  <a:latin typeface="Arial" pitchFamily="34" charset="0"/>
                </a:rPr>
                <a:t>• Fires</a:t>
              </a:r>
            </a:p>
          </p:txBody>
        </p:sp>
        <p:sp>
          <p:nvSpPr>
            <p:cNvPr id="46103" name="Text Box 17"/>
            <p:cNvSpPr txBox="1">
              <a:spLocks noChangeArrowheads="1"/>
            </p:cNvSpPr>
            <p:nvPr/>
          </p:nvSpPr>
          <p:spPr bwMode="auto">
            <a:xfrm>
              <a:off x="4300" y="1466"/>
              <a:ext cx="813" cy="231"/>
            </a:xfrm>
            <a:prstGeom prst="rect">
              <a:avLst/>
            </a:prstGeom>
            <a:noFill/>
            <a:ln w="9525">
              <a:noFill/>
              <a:miter lim="800000"/>
              <a:headEnd/>
              <a:tailEnd/>
            </a:ln>
          </p:spPr>
          <p:txBody>
            <a:bodyPr/>
            <a:lstStyle/>
            <a:p>
              <a:pPr eaLnBrk="1" hangingPunct="1"/>
              <a:r>
                <a:rPr lang="en-US" sz="1600" b="1">
                  <a:solidFill>
                    <a:srgbClr val="000000"/>
                  </a:solidFill>
                  <a:latin typeface="Arial" pitchFamily="34" charset="0"/>
                </a:rPr>
                <a:t>• Logging</a:t>
              </a:r>
            </a:p>
          </p:txBody>
        </p:sp>
        <p:sp>
          <p:nvSpPr>
            <p:cNvPr id="46104" name="Text Box 18"/>
            <p:cNvSpPr txBox="1">
              <a:spLocks noChangeArrowheads="1"/>
            </p:cNvSpPr>
            <p:nvPr/>
          </p:nvSpPr>
          <p:spPr bwMode="auto">
            <a:xfrm>
              <a:off x="3145" y="1599"/>
              <a:ext cx="1261" cy="231"/>
            </a:xfrm>
            <a:prstGeom prst="rect">
              <a:avLst/>
            </a:prstGeom>
            <a:noFill/>
            <a:ln w="9525">
              <a:noFill/>
              <a:miter lim="800000"/>
              <a:headEnd/>
              <a:tailEnd/>
            </a:ln>
          </p:spPr>
          <p:txBody>
            <a:bodyPr/>
            <a:lstStyle/>
            <a:p>
              <a:pPr eaLnBrk="1" hangingPunct="1"/>
              <a:r>
                <a:rPr lang="en-US" sz="1600" b="1">
                  <a:solidFill>
                    <a:srgbClr val="000000"/>
                  </a:solidFill>
                  <a:latin typeface="Arial" pitchFamily="34" charset="0"/>
                </a:rPr>
                <a:t>• Settler farming</a:t>
              </a:r>
            </a:p>
          </p:txBody>
        </p:sp>
        <p:sp>
          <p:nvSpPr>
            <p:cNvPr id="46105" name="Text Box 19"/>
            <p:cNvSpPr txBox="1">
              <a:spLocks noChangeArrowheads="1"/>
            </p:cNvSpPr>
            <p:nvPr/>
          </p:nvSpPr>
          <p:spPr bwMode="auto">
            <a:xfrm>
              <a:off x="4300" y="1599"/>
              <a:ext cx="1357" cy="231"/>
            </a:xfrm>
            <a:prstGeom prst="rect">
              <a:avLst/>
            </a:prstGeom>
            <a:noFill/>
            <a:ln w="9525">
              <a:noFill/>
              <a:miter lim="800000"/>
              <a:headEnd/>
              <a:tailEnd/>
            </a:ln>
          </p:spPr>
          <p:txBody>
            <a:bodyPr/>
            <a:lstStyle/>
            <a:p>
              <a:pPr eaLnBrk="1" hangingPunct="1"/>
              <a:r>
                <a:rPr lang="en-US" sz="1600" b="1">
                  <a:solidFill>
                    <a:srgbClr val="000000"/>
                  </a:solidFill>
                  <a:latin typeface="Arial" pitchFamily="34" charset="0"/>
                </a:rPr>
                <a:t>• Tree plantations</a:t>
              </a:r>
            </a:p>
          </p:txBody>
        </p:sp>
        <p:sp>
          <p:nvSpPr>
            <p:cNvPr id="46106" name="Text Box 20"/>
            <p:cNvSpPr txBox="1">
              <a:spLocks noChangeArrowheads="1"/>
            </p:cNvSpPr>
            <p:nvPr/>
          </p:nvSpPr>
          <p:spPr bwMode="auto">
            <a:xfrm>
              <a:off x="3145" y="1732"/>
              <a:ext cx="1029" cy="231"/>
            </a:xfrm>
            <a:prstGeom prst="rect">
              <a:avLst/>
            </a:prstGeom>
            <a:noFill/>
            <a:ln w="9525">
              <a:noFill/>
              <a:miter lim="800000"/>
              <a:headEnd/>
              <a:tailEnd/>
            </a:ln>
          </p:spPr>
          <p:txBody>
            <a:bodyPr/>
            <a:lstStyle/>
            <a:p>
              <a:pPr eaLnBrk="1" hangingPunct="1"/>
              <a:r>
                <a:rPr lang="en-US" sz="1600" b="1">
                  <a:solidFill>
                    <a:srgbClr val="000000"/>
                  </a:solidFill>
                  <a:latin typeface="Arial" pitchFamily="34" charset="0"/>
                </a:rPr>
                <a:t>• Cash crops</a:t>
              </a:r>
            </a:p>
          </p:txBody>
        </p:sp>
      </p:grpSp>
      <p:sp>
        <p:nvSpPr>
          <p:cNvPr id="46084" name="Rectangle 21" hidden="1"/>
          <p:cNvSpPr>
            <a:spLocks noGrp="1" noChangeArrowheads="1"/>
          </p:cNvSpPr>
          <p:nvPr>
            <p:ph type="title"/>
          </p:nvPr>
        </p:nvSpPr>
        <p:spPr>
          <a:xfrm>
            <a:off x="457200" y="-228600"/>
            <a:ext cx="8229600" cy="1143000"/>
          </a:xfrm>
        </p:spPr>
        <p:txBody>
          <a:bodyPr/>
          <a:lstStyle/>
          <a:p>
            <a:endParaRPr lang="en-US" smtClean="0"/>
          </a:p>
        </p:txBody>
      </p:sp>
      <p:grpSp>
        <p:nvGrpSpPr>
          <p:cNvPr id="4" name="Group 22"/>
          <p:cNvGrpSpPr>
            <a:grpSpLocks/>
          </p:cNvGrpSpPr>
          <p:nvPr/>
        </p:nvGrpSpPr>
        <p:grpSpPr bwMode="auto">
          <a:xfrm>
            <a:off x="0" y="258763"/>
            <a:ext cx="9144000" cy="2692400"/>
            <a:chOff x="0" y="163"/>
            <a:chExt cx="5760" cy="1696"/>
          </a:xfrm>
        </p:grpSpPr>
        <p:sp>
          <p:nvSpPr>
            <p:cNvPr id="46088" name="Text Box 23"/>
            <p:cNvSpPr txBox="1">
              <a:spLocks noChangeArrowheads="1"/>
            </p:cNvSpPr>
            <p:nvPr/>
          </p:nvSpPr>
          <p:spPr bwMode="auto">
            <a:xfrm>
              <a:off x="336" y="1009"/>
              <a:ext cx="2256" cy="404"/>
            </a:xfrm>
            <a:prstGeom prst="rect">
              <a:avLst/>
            </a:prstGeom>
            <a:noFill/>
            <a:ln w="9525">
              <a:noFill/>
              <a:miter lim="800000"/>
              <a:headEnd/>
              <a:tailEnd/>
            </a:ln>
          </p:spPr>
          <p:txBody>
            <a:bodyPr/>
            <a:lstStyle/>
            <a:p>
              <a:pPr eaLnBrk="1" hangingPunct="1"/>
              <a:r>
                <a:rPr lang="en-US" sz="1600" b="1">
                  <a:solidFill>
                    <a:srgbClr val="000000"/>
                  </a:solidFill>
                  <a:latin typeface="Arial" pitchFamily="34" charset="0"/>
                </a:rPr>
                <a:t>• Not valuing ecological services</a:t>
              </a:r>
            </a:p>
          </p:txBody>
        </p:sp>
        <p:sp>
          <p:nvSpPr>
            <p:cNvPr id="46089" name="Text Box 24"/>
            <p:cNvSpPr txBox="1">
              <a:spLocks noChangeArrowheads="1"/>
            </p:cNvSpPr>
            <p:nvPr/>
          </p:nvSpPr>
          <p:spPr bwMode="auto">
            <a:xfrm>
              <a:off x="336" y="1325"/>
              <a:ext cx="1584" cy="404"/>
            </a:xfrm>
            <a:prstGeom prst="rect">
              <a:avLst/>
            </a:prstGeom>
            <a:noFill/>
            <a:ln w="9525">
              <a:noFill/>
              <a:miter lim="800000"/>
              <a:headEnd/>
              <a:tailEnd/>
            </a:ln>
          </p:spPr>
          <p:txBody>
            <a:bodyPr/>
            <a:lstStyle/>
            <a:p>
              <a:pPr eaLnBrk="1" hangingPunct="1"/>
              <a:r>
                <a:rPr lang="en-US" sz="1600" b="1">
                  <a:solidFill>
                    <a:srgbClr val="000000"/>
                  </a:solidFill>
                  <a:latin typeface="Arial" pitchFamily="34" charset="0"/>
                </a:rPr>
                <a:t>• Government policies</a:t>
              </a:r>
            </a:p>
          </p:txBody>
        </p:sp>
        <p:sp>
          <p:nvSpPr>
            <p:cNvPr id="46090" name="Text Box 25"/>
            <p:cNvSpPr txBox="1">
              <a:spLocks noChangeArrowheads="1"/>
            </p:cNvSpPr>
            <p:nvPr/>
          </p:nvSpPr>
          <p:spPr bwMode="auto">
            <a:xfrm>
              <a:off x="336" y="1484"/>
              <a:ext cx="773" cy="231"/>
            </a:xfrm>
            <a:prstGeom prst="rect">
              <a:avLst/>
            </a:prstGeom>
            <a:noFill/>
            <a:ln w="9525">
              <a:noFill/>
              <a:miter lim="800000"/>
              <a:headEnd/>
              <a:tailEnd/>
            </a:ln>
          </p:spPr>
          <p:txBody>
            <a:bodyPr/>
            <a:lstStyle/>
            <a:p>
              <a:pPr eaLnBrk="1" hangingPunct="1"/>
              <a:r>
                <a:rPr lang="en-US" sz="1600" b="1">
                  <a:solidFill>
                    <a:srgbClr val="000000"/>
                  </a:solidFill>
                  <a:latin typeface="Arial" pitchFamily="34" charset="0"/>
                </a:rPr>
                <a:t>• Poverty</a:t>
              </a:r>
            </a:p>
          </p:txBody>
        </p:sp>
        <p:sp>
          <p:nvSpPr>
            <p:cNvPr id="46091" name="Text Box 26"/>
            <p:cNvSpPr txBox="1">
              <a:spLocks noChangeArrowheads="1"/>
            </p:cNvSpPr>
            <p:nvPr/>
          </p:nvSpPr>
          <p:spPr bwMode="auto">
            <a:xfrm>
              <a:off x="336" y="1628"/>
              <a:ext cx="1509" cy="231"/>
            </a:xfrm>
            <a:prstGeom prst="rect">
              <a:avLst/>
            </a:prstGeom>
            <a:noFill/>
            <a:ln w="9525">
              <a:noFill/>
              <a:miter lim="800000"/>
              <a:headEnd/>
              <a:tailEnd/>
            </a:ln>
          </p:spPr>
          <p:txBody>
            <a:bodyPr/>
            <a:lstStyle/>
            <a:p>
              <a:pPr eaLnBrk="1" hangingPunct="1"/>
              <a:r>
                <a:rPr lang="en-US" sz="1600" b="1">
                  <a:solidFill>
                    <a:srgbClr val="000000"/>
                  </a:solidFill>
                  <a:latin typeface="Arial" pitchFamily="34" charset="0"/>
                </a:rPr>
                <a:t>• Population growth</a:t>
              </a:r>
            </a:p>
          </p:txBody>
        </p:sp>
        <p:grpSp>
          <p:nvGrpSpPr>
            <p:cNvPr id="5" name="Group 27"/>
            <p:cNvGrpSpPr>
              <a:grpSpLocks/>
            </p:cNvGrpSpPr>
            <p:nvPr/>
          </p:nvGrpSpPr>
          <p:grpSpPr bwMode="auto">
            <a:xfrm>
              <a:off x="0" y="163"/>
              <a:ext cx="5760" cy="1402"/>
              <a:chOff x="0" y="480"/>
              <a:chExt cx="5760" cy="1402"/>
            </a:xfrm>
          </p:grpSpPr>
          <p:sp>
            <p:nvSpPr>
              <p:cNvPr id="46093" name="Rectangle 28"/>
              <p:cNvSpPr>
                <a:spLocks noChangeArrowheads="1"/>
              </p:cNvSpPr>
              <p:nvPr/>
            </p:nvSpPr>
            <p:spPr bwMode="auto">
              <a:xfrm>
                <a:off x="0" y="480"/>
                <a:ext cx="5760" cy="624"/>
              </a:xfrm>
              <a:prstGeom prst="rect">
                <a:avLst/>
              </a:prstGeom>
              <a:solidFill>
                <a:srgbClr val="99412D"/>
              </a:solidFill>
              <a:ln w="9525">
                <a:noFill/>
                <a:miter lim="800000"/>
                <a:headEnd/>
                <a:tailEnd/>
              </a:ln>
            </p:spPr>
            <p:txBody>
              <a:bodyPr wrap="none" anchor="ctr"/>
              <a:lstStyle/>
              <a:p>
                <a:endParaRPr lang="en-US"/>
              </a:p>
            </p:txBody>
          </p:sp>
          <p:sp>
            <p:nvSpPr>
              <p:cNvPr id="46094" name="Rectangle 29"/>
              <p:cNvSpPr>
                <a:spLocks noChangeArrowheads="1"/>
              </p:cNvSpPr>
              <p:nvPr/>
            </p:nvSpPr>
            <p:spPr bwMode="auto">
              <a:xfrm>
                <a:off x="288" y="1008"/>
                <a:ext cx="5472" cy="192"/>
              </a:xfrm>
              <a:prstGeom prst="rect">
                <a:avLst/>
              </a:prstGeom>
              <a:solidFill>
                <a:srgbClr val="3366FF"/>
              </a:solidFill>
              <a:ln w="9525">
                <a:noFill/>
                <a:miter lim="800000"/>
                <a:headEnd/>
                <a:tailEnd/>
              </a:ln>
            </p:spPr>
            <p:txBody>
              <a:bodyPr wrap="none" anchor="ctr"/>
              <a:lstStyle/>
              <a:p>
                <a:endParaRPr lang="en-US"/>
              </a:p>
            </p:txBody>
          </p:sp>
          <p:sp>
            <p:nvSpPr>
              <p:cNvPr id="46095" name="Text Box 30"/>
              <p:cNvSpPr txBox="1">
                <a:spLocks noChangeArrowheads="1"/>
              </p:cNvSpPr>
              <p:nvPr/>
            </p:nvSpPr>
            <p:spPr bwMode="auto">
              <a:xfrm>
                <a:off x="96" y="480"/>
                <a:ext cx="1773" cy="577"/>
              </a:xfrm>
              <a:prstGeom prst="rect">
                <a:avLst/>
              </a:prstGeom>
              <a:noFill/>
              <a:ln w="9525">
                <a:noFill/>
                <a:miter lim="800000"/>
                <a:headEnd/>
                <a:tailEnd/>
              </a:ln>
            </p:spPr>
            <p:txBody>
              <a:bodyPr/>
              <a:lstStyle/>
              <a:p>
                <a:pPr eaLnBrk="1" hangingPunct="1"/>
                <a:r>
                  <a:rPr lang="pt-BR" sz="2000" b="1">
                    <a:solidFill>
                      <a:srgbClr val="E48071"/>
                    </a:solidFill>
                    <a:latin typeface="Arial" pitchFamily="34" charset="0"/>
                  </a:rPr>
                  <a:t>NATURAL CAPITAL DEGRADATION</a:t>
                </a:r>
                <a:endParaRPr lang="en-US" sz="2000" b="1">
                  <a:solidFill>
                    <a:srgbClr val="E48071"/>
                  </a:solidFill>
                  <a:latin typeface="Arial" pitchFamily="34" charset="0"/>
                </a:endParaRPr>
              </a:p>
            </p:txBody>
          </p:sp>
          <p:sp>
            <p:nvSpPr>
              <p:cNvPr id="46096" name="Text Box 31"/>
              <p:cNvSpPr txBox="1">
                <a:spLocks noChangeArrowheads="1"/>
              </p:cNvSpPr>
              <p:nvPr/>
            </p:nvSpPr>
            <p:spPr bwMode="auto">
              <a:xfrm>
                <a:off x="336" y="981"/>
                <a:ext cx="5280" cy="750"/>
              </a:xfrm>
              <a:prstGeom prst="rect">
                <a:avLst/>
              </a:prstGeom>
              <a:noFill/>
              <a:ln w="9525">
                <a:noFill/>
                <a:miter lim="800000"/>
                <a:headEnd/>
                <a:tailEnd/>
              </a:ln>
            </p:spPr>
            <p:txBody>
              <a:bodyPr/>
              <a:lstStyle/>
              <a:p>
                <a:pPr eaLnBrk="1" hangingPunct="1"/>
                <a:r>
                  <a:rPr lang="en-US" sz="1800" b="1">
                    <a:solidFill>
                      <a:srgbClr val="FFFFFF"/>
                    </a:solidFill>
                    <a:latin typeface="Arial" pitchFamily="34" charset="0"/>
                  </a:rPr>
                  <a:t>Major Causes of the Destruction and Degradation of Tropical Forests</a:t>
                </a:r>
              </a:p>
            </p:txBody>
          </p:sp>
          <p:sp>
            <p:nvSpPr>
              <p:cNvPr id="46097" name="Text Box 32"/>
              <p:cNvSpPr txBox="1">
                <a:spLocks noChangeArrowheads="1"/>
              </p:cNvSpPr>
              <p:nvPr/>
            </p:nvSpPr>
            <p:spPr bwMode="auto">
              <a:xfrm>
                <a:off x="336" y="1178"/>
                <a:ext cx="1091" cy="231"/>
              </a:xfrm>
              <a:prstGeom prst="rect">
                <a:avLst/>
              </a:prstGeom>
              <a:noFill/>
              <a:ln w="9525">
                <a:noFill/>
                <a:miter lim="800000"/>
                <a:headEnd/>
                <a:tailEnd/>
              </a:ln>
            </p:spPr>
            <p:txBody>
              <a:bodyPr/>
              <a:lstStyle/>
              <a:p>
                <a:pPr eaLnBrk="1" hangingPunct="1"/>
                <a:r>
                  <a:rPr lang="en-US" sz="1800" b="1">
                    <a:solidFill>
                      <a:srgbClr val="003B6B"/>
                    </a:solidFill>
                    <a:latin typeface="Arial" pitchFamily="34" charset="0"/>
                  </a:rPr>
                  <a:t>Basic Causes</a:t>
                </a:r>
              </a:p>
            </p:txBody>
          </p:sp>
          <p:sp>
            <p:nvSpPr>
              <p:cNvPr id="46098" name="Text Box 33"/>
              <p:cNvSpPr txBox="1">
                <a:spLocks noChangeArrowheads="1"/>
              </p:cNvSpPr>
              <p:nvPr/>
            </p:nvSpPr>
            <p:spPr bwMode="auto">
              <a:xfrm>
                <a:off x="336" y="1478"/>
                <a:ext cx="1920" cy="404"/>
              </a:xfrm>
              <a:prstGeom prst="rect">
                <a:avLst/>
              </a:prstGeom>
              <a:noFill/>
              <a:ln w="9525">
                <a:noFill/>
                <a:miter lim="800000"/>
                <a:headEnd/>
                <a:tailEnd/>
              </a:ln>
            </p:spPr>
            <p:txBody>
              <a:bodyPr/>
              <a:lstStyle/>
              <a:p>
                <a:pPr eaLnBrk="1" hangingPunct="1"/>
                <a:r>
                  <a:rPr lang="en-US" sz="1600" b="1">
                    <a:solidFill>
                      <a:srgbClr val="000000"/>
                    </a:solidFill>
                    <a:latin typeface="Arial" pitchFamily="34" charset="0"/>
                  </a:rPr>
                  <a:t>• Crop and timber exports</a:t>
                </a:r>
              </a:p>
            </p:txBody>
          </p:sp>
        </p:grpSp>
      </p:grpSp>
      <p:sp>
        <p:nvSpPr>
          <p:cNvPr id="46086" name="Text Box 34"/>
          <p:cNvSpPr txBox="1">
            <a:spLocks noChangeArrowheads="1"/>
          </p:cNvSpPr>
          <p:nvPr/>
        </p:nvSpPr>
        <p:spPr bwMode="auto">
          <a:xfrm>
            <a:off x="8077200" y="6324600"/>
            <a:ext cx="1047750" cy="274638"/>
          </a:xfrm>
          <a:prstGeom prst="rect">
            <a:avLst/>
          </a:prstGeom>
          <a:noFill/>
          <a:ln w="19050">
            <a:noFill/>
            <a:miter lim="800000"/>
            <a:headEnd/>
            <a:tailEnd/>
          </a:ln>
        </p:spPr>
        <p:txBody>
          <a:bodyPr wrap="none">
            <a:spAutoFit/>
          </a:bodyPr>
          <a:lstStyle/>
          <a:p>
            <a:r>
              <a:rPr lang="en-US" sz="1200" b="1">
                <a:solidFill>
                  <a:srgbClr val="008040"/>
                </a:solidFill>
                <a:latin typeface="Arial" pitchFamily="34" charset="0"/>
              </a:rPr>
              <a:t>Stepped Art</a:t>
            </a:r>
          </a:p>
        </p:txBody>
      </p:sp>
      <p:sp>
        <p:nvSpPr>
          <p:cNvPr id="46087" name="Rectangle 35"/>
          <p:cNvSpPr>
            <a:spLocks noChangeArrowheads="1"/>
          </p:cNvSpPr>
          <p:nvPr/>
        </p:nvSpPr>
        <p:spPr bwMode="auto">
          <a:xfrm>
            <a:off x="7759700" y="6584950"/>
            <a:ext cx="1384300" cy="265113"/>
          </a:xfrm>
          <a:prstGeom prst="rect">
            <a:avLst/>
          </a:prstGeom>
          <a:noFill/>
          <a:ln w="9525">
            <a:noFill/>
            <a:miter lim="800000"/>
            <a:headEnd/>
            <a:tailEnd/>
          </a:ln>
        </p:spPr>
        <p:txBody>
          <a:bodyPr wrap="none" lIns="82058" tIns="41029" rIns="82058" bIns="41029">
            <a:spAutoFit/>
          </a:bodyPr>
          <a:lstStyle/>
          <a:p>
            <a:pPr algn="r" defTabSz="820738"/>
            <a:r>
              <a:rPr lang="en-US" sz="1200" b="1">
                <a:latin typeface="Arial" pitchFamily="34" charset="0"/>
                <a:cs typeface="Arial" pitchFamily="34" charset="0"/>
              </a:rPr>
              <a:t>Fig. 10-14, p. 228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144000" cy="685800"/>
          </a:xfrm>
          <a:solidFill>
            <a:srgbClr val="1D3D6B"/>
          </a:solidFill>
        </p:spPr>
        <p:txBody>
          <a:bodyPr anchor="b">
            <a:normAutofit fontScale="90000"/>
          </a:bodyPr>
          <a:lstStyle/>
          <a:p>
            <a:pPr eaLnBrk="1" hangingPunct="1"/>
            <a:r>
              <a:rPr lang="en-US" smtClean="0"/>
              <a:t>Solution: Sustainable Forestry</a:t>
            </a:r>
          </a:p>
        </p:txBody>
      </p:sp>
      <p:pic>
        <p:nvPicPr>
          <p:cNvPr id="49155" name="Picture 4" descr="1016"/>
          <p:cNvPicPr>
            <a:picLocks noChangeAspect="1" noChangeArrowheads="1"/>
          </p:cNvPicPr>
          <p:nvPr/>
        </p:nvPicPr>
        <p:blipFill>
          <a:blip r:embed="rId3" cstate="print"/>
          <a:srcRect/>
          <a:stretch>
            <a:fillRect/>
          </a:stretch>
        </p:blipFill>
        <p:spPr bwMode="auto">
          <a:xfrm>
            <a:off x="1752600" y="777875"/>
            <a:ext cx="5646738" cy="5927725"/>
          </a:xfrm>
          <a:prstGeom prst="rect">
            <a:avLst/>
          </a:prstGeom>
          <a:noFill/>
          <a:ln w="9525">
            <a:noFill/>
            <a:miter lim="800000"/>
            <a:headEnd/>
            <a:tailEnd/>
          </a:ln>
        </p:spPr>
      </p:pic>
      <p:sp>
        <p:nvSpPr>
          <p:cNvPr id="49156" name="Rectangle 5"/>
          <p:cNvSpPr>
            <a:spLocks noChangeArrowheads="1"/>
          </p:cNvSpPr>
          <p:nvPr/>
        </p:nvSpPr>
        <p:spPr bwMode="auto">
          <a:xfrm>
            <a:off x="7913688" y="6584950"/>
            <a:ext cx="1238250" cy="265113"/>
          </a:xfrm>
          <a:prstGeom prst="rect">
            <a:avLst/>
          </a:prstGeom>
          <a:noFill/>
          <a:ln w="9525">
            <a:noFill/>
            <a:miter lim="800000"/>
            <a:headEnd/>
            <a:tailEnd/>
          </a:ln>
        </p:spPr>
        <p:txBody>
          <a:bodyPr wrap="none" lIns="82058" tIns="41029" rIns="82058" bIns="41029">
            <a:spAutoFit/>
          </a:bodyPr>
          <a:lstStyle/>
          <a:p>
            <a:pPr algn="r" defTabSz="820738"/>
            <a:r>
              <a:rPr lang="en-US" sz="1200" b="1">
                <a:cs typeface="Arial" pitchFamily="34" charset="0"/>
              </a:rPr>
              <a:t>Fig. 10-16, p. 230</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chor="b">
            <a:normAutofit fontScale="90000"/>
          </a:bodyPr>
          <a:lstStyle/>
          <a:p>
            <a:pPr eaLnBrk="1" hangingPunct="1"/>
            <a:r>
              <a:rPr lang="en-US" smtClean="0"/>
              <a:t>Science Focus: Certifying Sustainably Grown Timber</a:t>
            </a:r>
          </a:p>
        </p:txBody>
      </p:sp>
      <p:sp>
        <p:nvSpPr>
          <p:cNvPr id="50179" name="Rectangle 3"/>
          <p:cNvSpPr>
            <a:spLocks noGrp="1" noChangeArrowheads="1"/>
          </p:cNvSpPr>
          <p:nvPr>
            <p:ph type="body" idx="1"/>
          </p:nvPr>
        </p:nvSpPr>
        <p:spPr/>
        <p:txBody>
          <a:bodyPr>
            <a:normAutofit fontScale="92500" lnSpcReduction="10000"/>
          </a:bodyPr>
          <a:lstStyle/>
          <a:p>
            <a:pPr eaLnBrk="1" hangingPunct="1"/>
            <a:r>
              <a:rPr lang="en-US" smtClean="0"/>
              <a:t>Collins Pine </a:t>
            </a:r>
          </a:p>
          <a:p>
            <a:pPr lvl="1" eaLnBrk="1" hangingPunct="1"/>
            <a:r>
              <a:rPr lang="en-US" smtClean="0"/>
              <a:t>Owns and manages protective timberland</a:t>
            </a:r>
          </a:p>
          <a:p>
            <a:pPr eaLnBrk="1" hangingPunct="1">
              <a:buFont typeface="Times" pitchFamily="84" charset="0"/>
              <a:buNone/>
            </a:pPr>
            <a:endParaRPr lang="en-US" smtClean="0"/>
          </a:p>
          <a:p>
            <a:pPr eaLnBrk="1" hangingPunct="1"/>
            <a:r>
              <a:rPr lang="en-US" smtClean="0"/>
              <a:t>Forest Stewardship Council</a:t>
            </a:r>
          </a:p>
          <a:p>
            <a:pPr lvl="1" eaLnBrk="1" hangingPunct="1"/>
            <a:r>
              <a:rPr lang="en-US" smtClean="0"/>
              <a:t>Nonprofit </a:t>
            </a:r>
          </a:p>
          <a:p>
            <a:pPr lvl="1" eaLnBrk="1" hangingPunct="1"/>
            <a:r>
              <a:rPr lang="en-US" smtClean="0"/>
              <a:t>Developed list of environmentally sound practices</a:t>
            </a:r>
          </a:p>
          <a:p>
            <a:pPr lvl="1" eaLnBrk="1" hangingPunct="1"/>
            <a:r>
              <a:rPr lang="en-US" smtClean="0"/>
              <a:t>Certifies timber and products</a:t>
            </a:r>
          </a:p>
          <a:p>
            <a:pPr lvl="1" eaLnBrk="1" hangingPunct="1"/>
            <a:r>
              <a:rPr lang="en-US" smtClean="0"/>
              <a:t>2009: 5% of world’s forest have certified to FSC standards</a:t>
            </a:r>
          </a:p>
          <a:p>
            <a:pPr lvl="1" eaLnBrk="1" hangingPunct="1"/>
            <a:r>
              <a:rPr lang="en-US" smtClean="0"/>
              <a:t>Also certifies manufacturers of wood products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chor="b">
            <a:normAutofit fontScale="90000"/>
          </a:bodyPr>
          <a:lstStyle/>
          <a:p>
            <a:pPr eaLnBrk="1" hangingPunct="1"/>
            <a:r>
              <a:rPr lang="en-US" smtClean="0"/>
              <a:t>We Can Improve the Management </a:t>
            </a:r>
            <a:br>
              <a:rPr lang="en-US" smtClean="0"/>
            </a:br>
            <a:r>
              <a:rPr lang="en-US" smtClean="0"/>
              <a:t>of Forest Fires</a:t>
            </a:r>
          </a:p>
        </p:txBody>
      </p:sp>
      <p:sp>
        <p:nvSpPr>
          <p:cNvPr id="51203" name="Rectangle 3"/>
          <p:cNvSpPr>
            <a:spLocks noGrp="1" noChangeArrowheads="1"/>
          </p:cNvSpPr>
          <p:nvPr>
            <p:ph type="body" idx="1"/>
          </p:nvPr>
        </p:nvSpPr>
        <p:spPr/>
        <p:txBody>
          <a:bodyPr>
            <a:normAutofit fontScale="92500" lnSpcReduction="20000"/>
          </a:bodyPr>
          <a:lstStyle/>
          <a:p>
            <a:pPr eaLnBrk="1" hangingPunct="1"/>
            <a:r>
              <a:rPr lang="en-US" smtClean="0"/>
              <a:t>The Smokey Bear educational campaign</a:t>
            </a:r>
          </a:p>
          <a:p>
            <a:pPr eaLnBrk="1" hangingPunct="1"/>
            <a:endParaRPr lang="en-US" smtClean="0"/>
          </a:p>
          <a:p>
            <a:pPr eaLnBrk="1" hangingPunct="1"/>
            <a:r>
              <a:rPr lang="en-US" smtClean="0"/>
              <a:t>Prescribed fires</a:t>
            </a:r>
          </a:p>
          <a:p>
            <a:pPr eaLnBrk="1" hangingPunct="1"/>
            <a:endParaRPr lang="en-US" smtClean="0"/>
          </a:p>
          <a:p>
            <a:pPr eaLnBrk="1" hangingPunct="1"/>
            <a:r>
              <a:rPr lang="en-US" smtClean="0"/>
              <a:t>Allow fires on public lands to burn</a:t>
            </a:r>
          </a:p>
          <a:p>
            <a:pPr eaLnBrk="1" hangingPunct="1"/>
            <a:endParaRPr lang="en-US" smtClean="0"/>
          </a:p>
          <a:p>
            <a:pPr eaLnBrk="1" hangingPunct="1"/>
            <a:r>
              <a:rPr lang="en-US" smtClean="0"/>
              <a:t>Protect structures in fire-prone areas</a:t>
            </a:r>
          </a:p>
          <a:p>
            <a:pPr eaLnBrk="1" hangingPunct="1">
              <a:buFont typeface="Times" pitchFamily="84" charset="0"/>
              <a:buNone/>
            </a:pPr>
            <a:endParaRPr lang="en-US" smtClean="0"/>
          </a:p>
          <a:p>
            <a:pPr eaLnBrk="1" hangingPunct="1"/>
            <a:r>
              <a:rPr lang="en-US" smtClean="0"/>
              <a:t>Thin forests in fire-prone areas</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buFont typeface="Times" pitchFamily="84" charset="0"/>
              <a:buNone/>
            </a:pPr>
            <a:endParaRPr lang="en-US" smtClean="0">
              <a:solidFill>
                <a:srgbClr val="CC33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chor="b">
            <a:normAutofit fontScale="90000"/>
          </a:bodyPr>
          <a:lstStyle/>
          <a:p>
            <a:pPr eaLnBrk="1" hangingPunct="1"/>
            <a:r>
              <a:rPr lang="en-US" smtClean="0"/>
              <a:t>We Can Reduce the Demand for Harvested Trees</a:t>
            </a:r>
          </a:p>
        </p:txBody>
      </p:sp>
      <p:sp>
        <p:nvSpPr>
          <p:cNvPr id="52227" name="Rectangle 3"/>
          <p:cNvSpPr>
            <a:spLocks noGrp="1" noChangeArrowheads="1"/>
          </p:cNvSpPr>
          <p:nvPr>
            <p:ph type="body" idx="1"/>
          </p:nvPr>
        </p:nvSpPr>
        <p:spPr/>
        <p:txBody>
          <a:bodyPr/>
          <a:lstStyle/>
          <a:p>
            <a:pPr eaLnBrk="1" hangingPunct="1"/>
            <a:r>
              <a:rPr lang="en-US" smtClean="0"/>
              <a:t>Improve the efficiency of wood use</a:t>
            </a:r>
          </a:p>
          <a:p>
            <a:pPr lvl="1" eaLnBrk="1" hangingPunct="1"/>
            <a:r>
              <a:rPr lang="en-US" smtClean="0"/>
              <a:t>60% of U.S. wood use is wasted</a:t>
            </a:r>
          </a:p>
          <a:p>
            <a:pPr eaLnBrk="1" hangingPunct="1"/>
            <a:endParaRPr lang="en-US" smtClean="0"/>
          </a:p>
          <a:p>
            <a:pPr eaLnBrk="1" hangingPunct="1"/>
            <a:r>
              <a:rPr lang="en-US" smtClean="0"/>
              <a:t>Make tree-free paper</a:t>
            </a:r>
          </a:p>
          <a:p>
            <a:pPr lvl="1" eaLnBrk="1" hangingPunct="1"/>
            <a:r>
              <a:rPr lang="en-US" smtClean="0"/>
              <a:t>Kenaf</a:t>
            </a:r>
          </a:p>
          <a:p>
            <a:pPr lvl="1" eaLnBrk="1" hangingPunct="1"/>
            <a:r>
              <a:rPr lang="en-US" smtClean="0"/>
              <a:t>Hemp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chor="b">
            <a:normAutofit fontScale="90000"/>
          </a:bodyPr>
          <a:lstStyle/>
          <a:p>
            <a:pPr eaLnBrk="1" hangingPunct="1"/>
            <a:r>
              <a:rPr lang="en-US" i="1" smtClean="0"/>
              <a:t>9-3 How do Humans Accelerate </a:t>
            </a:r>
            <a:br>
              <a:rPr lang="en-US" i="1" smtClean="0"/>
            </a:br>
            <a:r>
              <a:rPr lang="en-US" i="1" smtClean="0"/>
              <a:t>Species Extinction?</a:t>
            </a:r>
          </a:p>
        </p:txBody>
      </p:sp>
      <p:sp>
        <p:nvSpPr>
          <p:cNvPr id="31747" name="Rectangle 3"/>
          <p:cNvSpPr>
            <a:spLocks noGrp="1" noChangeArrowheads="1"/>
          </p:cNvSpPr>
          <p:nvPr>
            <p:ph type="body" idx="1"/>
          </p:nvPr>
        </p:nvSpPr>
        <p:spPr/>
        <p:txBody>
          <a:bodyPr/>
          <a:lstStyle/>
          <a:p>
            <a:pPr eaLnBrk="1" hangingPunct="1"/>
            <a:r>
              <a:rPr lang="en-US" b="1" i="1" smtClean="0"/>
              <a:t>Concept 9-3</a:t>
            </a:r>
            <a:r>
              <a:rPr lang="en-US" i="1" smtClean="0"/>
              <a:t>  The greatest threats to any species are (in order) loss or degradation of its habitat, harmful invasive species, human population growth, pollution, climate change, and overexploitation. </a:t>
            </a:r>
            <a:endParaRPr lang="en-US" smtClean="0">
              <a:solidFill>
                <a:srgbClr val="CC33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chor="b">
            <a:normAutofit fontScale="90000"/>
          </a:bodyPr>
          <a:lstStyle/>
          <a:p>
            <a:pPr eaLnBrk="1" hangingPunct="1"/>
            <a:r>
              <a:rPr lang="en-US" sz="3600" smtClean="0"/>
              <a:t>Governments and Individuals Can Act </a:t>
            </a:r>
            <a:br>
              <a:rPr lang="en-US" sz="3600" smtClean="0"/>
            </a:br>
            <a:r>
              <a:rPr lang="en-US" sz="3600" smtClean="0"/>
              <a:t>to Reduce Tropical Deforestation</a:t>
            </a:r>
          </a:p>
        </p:txBody>
      </p:sp>
      <p:sp>
        <p:nvSpPr>
          <p:cNvPr id="56323" name="Rectangle 3"/>
          <p:cNvSpPr>
            <a:spLocks noGrp="1" noChangeArrowheads="1"/>
          </p:cNvSpPr>
          <p:nvPr>
            <p:ph type="body" idx="1"/>
          </p:nvPr>
        </p:nvSpPr>
        <p:spPr>
          <a:xfrm>
            <a:off x="457200" y="1447800"/>
            <a:ext cx="8458200" cy="5181600"/>
          </a:xfrm>
        </p:spPr>
        <p:txBody>
          <a:bodyPr>
            <a:normAutofit fontScale="92500" lnSpcReduction="10000"/>
          </a:bodyPr>
          <a:lstStyle/>
          <a:p>
            <a:pPr eaLnBrk="1" hangingPunct="1">
              <a:lnSpc>
                <a:spcPct val="150000"/>
              </a:lnSpc>
            </a:pPr>
            <a:r>
              <a:rPr lang="en-US" smtClean="0"/>
              <a:t>Reduce fuelwood demand</a:t>
            </a:r>
          </a:p>
          <a:p>
            <a:pPr eaLnBrk="1" hangingPunct="1">
              <a:lnSpc>
                <a:spcPct val="150000"/>
              </a:lnSpc>
            </a:pPr>
            <a:r>
              <a:rPr lang="en-US" smtClean="0"/>
              <a:t>Practice small-scale sustainable agriculture and forestry in tropical forest</a:t>
            </a:r>
          </a:p>
          <a:p>
            <a:pPr eaLnBrk="1" hangingPunct="1">
              <a:lnSpc>
                <a:spcPct val="150000"/>
              </a:lnSpc>
            </a:pPr>
            <a:r>
              <a:rPr lang="en-US" smtClean="0"/>
              <a:t>Government protection </a:t>
            </a:r>
          </a:p>
          <a:p>
            <a:pPr eaLnBrk="1" hangingPunct="1">
              <a:lnSpc>
                <a:spcPct val="150000"/>
              </a:lnSpc>
            </a:pPr>
            <a:r>
              <a:rPr lang="en-US" smtClean="0"/>
              <a:t>Debt-for-nature swaps/conservation concessions</a:t>
            </a:r>
          </a:p>
          <a:p>
            <a:pPr eaLnBrk="1" hangingPunct="1">
              <a:lnSpc>
                <a:spcPct val="150000"/>
              </a:lnSpc>
            </a:pPr>
            <a:r>
              <a:rPr lang="en-US" smtClean="0"/>
              <a:t>Plant trees</a:t>
            </a:r>
          </a:p>
          <a:p>
            <a:pPr eaLnBrk="1" hangingPunct="1">
              <a:lnSpc>
                <a:spcPct val="150000"/>
              </a:lnSpc>
            </a:pPr>
            <a:r>
              <a:rPr lang="en-US" smtClean="0"/>
              <a:t>Buy certified lumber and wood products</a:t>
            </a:r>
          </a:p>
          <a:p>
            <a:pPr eaLnBrk="1" hangingPunct="1">
              <a:lnSpc>
                <a:spcPct val="150000"/>
              </a:lnSpc>
            </a:pPr>
            <a:endParaRPr lang="en-US"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hidden="1"/>
          <p:cNvSpPr>
            <a:spLocks noGrp="1" noChangeArrowheads="1"/>
          </p:cNvSpPr>
          <p:nvPr>
            <p:ph type="title"/>
          </p:nvPr>
        </p:nvSpPr>
        <p:spPr/>
        <p:txBody>
          <a:bodyPr/>
          <a:lstStyle/>
          <a:p>
            <a:endParaRPr lang="en-US" smtClean="0"/>
          </a:p>
        </p:txBody>
      </p:sp>
      <p:sp>
        <p:nvSpPr>
          <p:cNvPr id="58371" name="Rectangle 3"/>
          <p:cNvSpPr>
            <a:spLocks noChangeArrowheads="1"/>
          </p:cNvSpPr>
          <p:nvPr/>
        </p:nvSpPr>
        <p:spPr bwMode="auto">
          <a:xfrm>
            <a:off x="7915275" y="6584950"/>
            <a:ext cx="1238250" cy="265113"/>
          </a:xfrm>
          <a:prstGeom prst="rect">
            <a:avLst/>
          </a:prstGeom>
          <a:noFill/>
          <a:ln w="9525">
            <a:noFill/>
            <a:miter lim="800000"/>
            <a:headEnd/>
            <a:tailEnd/>
          </a:ln>
        </p:spPr>
        <p:txBody>
          <a:bodyPr wrap="none" lIns="82058" tIns="41029" rIns="82058" bIns="41029">
            <a:spAutoFit/>
          </a:bodyPr>
          <a:lstStyle/>
          <a:p>
            <a:pPr algn="r" defTabSz="820738"/>
            <a:r>
              <a:rPr lang="en-US" sz="1200" b="1">
                <a:cs typeface="Arial" pitchFamily="34" charset="0"/>
              </a:rPr>
              <a:t>Fig. 10-19, p. 233</a:t>
            </a:r>
          </a:p>
        </p:txBody>
      </p:sp>
      <p:sp>
        <p:nvSpPr>
          <p:cNvPr id="58372" name="Text Box 4"/>
          <p:cNvSpPr txBox="1">
            <a:spLocks noChangeArrowheads="1"/>
          </p:cNvSpPr>
          <p:nvPr/>
        </p:nvSpPr>
        <p:spPr bwMode="auto">
          <a:xfrm>
            <a:off x="2111375" y="76200"/>
            <a:ext cx="5422900" cy="366713"/>
          </a:xfrm>
          <a:prstGeom prst="rect">
            <a:avLst/>
          </a:prstGeom>
          <a:solidFill>
            <a:srgbClr val="325134"/>
          </a:solidFill>
          <a:ln w="9525">
            <a:noFill/>
            <a:miter lim="800000"/>
            <a:headEnd/>
            <a:tailEnd/>
          </a:ln>
        </p:spPr>
        <p:txBody>
          <a:bodyPr>
            <a:spAutoFit/>
          </a:bodyPr>
          <a:lstStyle/>
          <a:p>
            <a:pPr algn="ctr" eaLnBrk="1" hangingPunct="1"/>
            <a:r>
              <a:rPr lang="en-US" sz="1800" b="1">
                <a:solidFill>
                  <a:schemeClr val="bg1"/>
                </a:solidFill>
                <a:cs typeface="Arial" pitchFamily="34" charset="0"/>
              </a:rPr>
              <a:t>Solutions</a:t>
            </a:r>
          </a:p>
        </p:txBody>
      </p:sp>
      <p:sp>
        <p:nvSpPr>
          <p:cNvPr id="58373" name="Text Box 5"/>
          <p:cNvSpPr txBox="1">
            <a:spLocks noChangeArrowheads="1"/>
          </p:cNvSpPr>
          <p:nvPr/>
        </p:nvSpPr>
        <p:spPr bwMode="auto">
          <a:xfrm>
            <a:off x="2970213" y="533400"/>
            <a:ext cx="3811587" cy="366713"/>
          </a:xfrm>
          <a:prstGeom prst="rect">
            <a:avLst/>
          </a:prstGeom>
          <a:noFill/>
          <a:ln w="9525">
            <a:noFill/>
            <a:miter lim="800000"/>
            <a:headEnd/>
            <a:tailEnd/>
          </a:ln>
        </p:spPr>
        <p:txBody>
          <a:bodyPr>
            <a:spAutoFit/>
          </a:bodyPr>
          <a:lstStyle/>
          <a:p>
            <a:pPr algn="ctr" eaLnBrk="1" hangingPunct="1"/>
            <a:r>
              <a:rPr lang="en-US" sz="1800" b="1">
                <a:solidFill>
                  <a:srgbClr val="325134"/>
                </a:solidFill>
                <a:cs typeface="Arial" pitchFamily="34" charset="0"/>
              </a:rPr>
              <a:t>Sustaining Tropical Forests</a:t>
            </a:r>
          </a:p>
        </p:txBody>
      </p:sp>
      <p:sp>
        <p:nvSpPr>
          <p:cNvPr id="58374" name="Text Box 6"/>
          <p:cNvSpPr txBox="1">
            <a:spLocks noChangeArrowheads="1"/>
          </p:cNvSpPr>
          <p:nvPr/>
        </p:nvSpPr>
        <p:spPr bwMode="auto">
          <a:xfrm>
            <a:off x="762000" y="1143000"/>
            <a:ext cx="1427163" cy="366713"/>
          </a:xfrm>
          <a:prstGeom prst="rect">
            <a:avLst/>
          </a:prstGeom>
          <a:noFill/>
          <a:ln w="9525">
            <a:noFill/>
            <a:miter lim="800000"/>
            <a:headEnd/>
            <a:tailEnd/>
          </a:ln>
        </p:spPr>
        <p:txBody>
          <a:bodyPr>
            <a:spAutoFit/>
          </a:bodyPr>
          <a:lstStyle/>
          <a:p>
            <a:pPr eaLnBrk="1" hangingPunct="1"/>
            <a:r>
              <a:rPr lang="en-US" sz="1800" b="1">
                <a:solidFill>
                  <a:srgbClr val="003B6B"/>
                </a:solidFill>
                <a:cs typeface="Arial" pitchFamily="34" charset="0"/>
              </a:rPr>
              <a:t>Prevention</a:t>
            </a:r>
          </a:p>
        </p:txBody>
      </p:sp>
      <p:sp>
        <p:nvSpPr>
          <p:cNvPr id="58375" name="Text Box 7"/>
          <p:cNvSpPr txBox="1">
            <a:spLocks noChangeArrowheads="1"/>
          </p:cNvSpPr>
          <p:nvPr/>
        </p:nvSpPr>
        <p:spPr bwMode="auto">
          <a:xfrm>
            <a:off x="6054725" y="1143000"/>
            <a:ext cx="1516063" cy="366713"/>
          </a:xfrm>
          <a:prstGeom prst="rect">
            <a:avLst/>
          </a:prstGeom>
          <a:noFill/>
          <a:ln w="9525">
            <a:noFill/>
            <a:miter lim="800000"/>
            <a:headEnd/>
            <a:tailEnd/>
          </a:ln>
        </p:spPr>
        <p:txBody>
          <a:bodyPr>
            <a:spAutoFit/>
          </a:bodyPr>
          <a:lstStyle/>
          <a:p>
            <a:pPr eaLnBrk="1" hangingPunct="1"/>
            <a:r>
              <a:rPr lang="en-US" sz="1800" b="1">
                <a:solidFill>
                  <a:srgbClr val="003B6B"/>
                </a:solidFill>
                <a:cs typeface="Arial" pitchFamily="34" charset="0"/>
              </a:rPr>
              <a:t>Restoration</a:t>
            </a:r>
          </a:p>
        </p:txBody>
      </p:sp>
      <p:sp>
        <p:nvSpPr>
          <p:cNvPr id="58376" name="Text Box 8"/>
          <p:cNvSpPr txBox="1">
            <a:spLocks noChangeArrowheads="1"/>
          </p:cNvSpPr>
          <p:nvPr/>
        </p:nvSpPr>
        <p:spPr bwMode="auto">
          <a:xfrm>
            <a:off x="762000" y="1674813"/>
            <a:ext cx="3048000" cy="641350"/>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Protect the most diverse and endangered areas</a:t>
            </a:r>
          </a:p>
        </p:txBody>
      </p:sp>
      <p:sp>
        <p:nvSpPr>
          <p:cNvPr id="58377" name="Text Box 9"/>
          <p:cNvSpPr txBox="1">
            <a:spLocks noChangeArrowheads="1"/>
          </p:cNvSpPr>
          <p:nvPr/>
        </p:nvSpPr>
        <p:spPr bwMode="auto">
          <a:xfrm>
            <a:off x="6054725" y="1674813"/>
            <a:ext cx="2468563" cy="915987"/>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Encourage regrowth through secondary succession</a:t>
            </a:r>
          </a:p>
        </p:txBody>
      </p:sp>
      <p:sp>
        <p:nvSpPr>
          <p:cNvPr id="58378" name="Text Box 10"/>
          <p:cNvSpPr txBox="1">
            <a:spLocks noChangeArrowheads="1"/>
          </p:cNvSpPr>
          <p:nvPr/>
        </p:nvSpPr>
        <p:spPr bwMode="auto">
          <a:xfrm>
            <a:off x="762000" y="2436813"/>
            <a:ext cx="3048000" cy="915987"/>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Educate settlers about sustainable agriculture and forestry</a:t>
            </a:r>
          </a:p>
        </p:txBody>
      </p:sp>
      <p:sp>
        <p:nvSpPr>
          <p:cNvPr id="58379" name="Text Box 11"/>
          <p:cNvSpPr txBox="1">
            <a:spLocks noChangeArrowheads="1"/>
          </p:cNvSpPr>
          <p:nvPr/>
        </p:nvSpPr>
        <p:spPr bwMode="auto">
          <a:xfrm>
            <a:off x="762000" y="3390900"/>
            <a:ext cx="3048000" cy="641350"/>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Subsidize only sustainable forest use</a:t>
            </a:r>
          </a:p>
        </p:txBody>
      </p:sp>
      <p:sp>
        <p:nvSpPr>
          <p:cNvPr id="58380" name="Text Box 12"/>
          <p:cNvSpPr txBox="1">
            <a:spLocks noChangeArrowheads="1"/>
          </p:cNvSpPr>
          <p:nvPr/>
        </p:nvSpPr>
        <p:spPr bwMode="auto">
          <a:xfrm>
            <a:off x="6054725" y="3863975"/>
            <a:ext cx="1935163" cy="641350"/>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Rehabilitate degraded areas</a:t>
            </a:r>
          </a:p>
        </p:txBody>
      </p:sp>
      <p:sp>
        <p:nvSpPr>
          <p:cNvPr id="58381" name="Text Box 13"/>
          <p:cNvSpPr txBox="1">
            <a:spLocks noChangeArrowheads="1"/>
          </p:cNvSpPr>
          <p:nvPr/>
        </p:nvSpPr>
        <p:spPr bwMode="auto">
          <a:xfrm>
            <a:off x="762000" y="4067175"/>
            <a:ext cx="3352800" cy="915988"/>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Protect forests through </a:t>
            </a:r>
          </a:p>
          <a:p>
            <a:pPr eaLnBrk="1" hangingPunct="1"/>
            <a:r>
              <a:rPr lang="en-US" sz="1800" b="1">
                <a:solidFill>
                  <a:srgbClr val="000000"/>
                </a:solidFill>
                <a:cs typeface="Arial" pitchFamily="34" charset="0"/>
              </a:rPr>
              <a:t>debt-for-nature swaps and conservation concessions</a:t>
            </a:r>
          </a:p>
        </p:txBody>
      </p:sp>
      <p:sp>
        <p:nvSpPr>
          <p:cNvPr id="58382" name="Text Box 14"/>
          <p:cNvSpPr txBox="1">
            <a:spLocks noChangeArrowheads="1"/>
          </p:cNvSpPr>
          <p:nvPr/>
        </p:nvSpPr>
        <p:spPr bwMode="auto">
          <a:xfrm>
            <a:off x="762000" y="5149850"/>
            <a:ext cx="3124200" cy="641350"/>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Certify sustainably grown timber</a:t>
            </a:r>
          </a:p>
        </p:txBody>
      </p:sp>
      <p:sp>
        <p:nvSpPr>
          <p:cNvPr id="58383" name="Text Box 15"/>
          <p:cNvSpPr txBox="1">
            <a:spLocks noChangeArrowheads="1"/>
          </p:cNvSpPr>
          <p:nvPr/>
        </p:nvSpPr>
        <p:spPr bwMode="auto">
          <a:xfrm>
            <a:off x="6054725" y="5691188"/>
            <a:ext cx="2540000" cy="915987"/>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Concentrate farming and ranching in already-cleared areas</a:t>
            </a:r>
          </a:p>
        </p:txBody>
      </p:sp>
      <p:sp>
        <p:nvSpPr>
          <p:cNvPr id="58384" name="Text Box 16"/>
          <p:cNvSpPr txBox="1">
            <a:spLocks noChangeArrowheads="1"/>
          </p:cNvSpPr>
          <p:nvPr/>
        </p:nvSpPr>
        <p:spPr bwMode="auto">
          <a:xfrm>
            <a:off x="762000" y="5881688"/>
            <a:ext cx="1960563" cy="366712"/>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Reduce poverty</a:t>
            </a:r>
          </a:p>
        </p:txBody>
      </p:sp>
      <p:sp>
        <p:nvSpPr>
          <p:cNvPr id="58385" name="Text Box 17"/>
          <p:cNvSpPr txBox="1">
            <a:spLocks noChangeArrowheads="1"/>
          </p:cNvSpPr>
          <p:nvPr/>
        </p:nvSpPr>
        <p:spPr bwMode="auto">
          <a:xfrm>
            <a:off x="762000" y="6262688"/>
            <a:ext cx="2971800" cy="366712"/>
          </a:xfrm>
          <a:prstGeom prst="rect">
            <a:avLst/>
          </a:prstGeom>
          <a:noFill/>
          <a:ln w="9525">
            <a:noFill/>
            <a:miter lim="800000"/>
            <a:headEnd/>
            <a:tailEnd/>
          </a:ln>
        </p:spPr>
        <p:txBody>
          <a:bodyPr>
            <a:spAutoFit/>
          </a:bodyPr>
          <a:lstStyle/>
          <a:p>
            <a:pPr eaLnBrk="1" hangingPunct="1"/>
            <a:r>
              <a:rPr lang="en-US" sz="1800" b="1">
                <a:solidFill>
                  <a:srgbClr val="000000"/>
                </a:solidFill>
                <a:cs typeface="Arial" pitchFamily="34" charset="0"/>
              </a:rPr>
              <a:t>Slow population growth</a:t>
            </a:r>
          </a:p>
        </p:txBody>
      </p:sp>
      <p:pic>
        <p:nvPicPr>
          <p:cNvPr id="58386" name="Picture 18" descr="E_101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63988" y="1524000"/>
            <a:ext cx="1695450" cy="5329238"/>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chor="b">
            <a:normAutofit fontScale="90000"/>
          </a:bodyPr>
          <a:lstStyle/>
          <a:p>
            <a:pPr eaLnBrk="1" hangingPunct="1"/>
            <a:r>
              <a:rPr lang="en-US" smtClean="0"/>
              <a:t>Some Rangelands Are Overgrazed (1)</a:t>
            </a:r>
          </a:p>
        </p:txBody>
      </p:sp>
      <p:sp>
        <p:nvSpPr>
          <p:cNvPr id="60419" name="Rectangle 3"/>
          <p:cNvSpPr>
            <a:spLocks noGrp="1" noChangeArrowheads="1"/>
          </p:cNvSpPr>
          <p:nvPr>
            <p:ph type="body" idx="1"/>
          </p:nvPr>
        </p:nvSpPr>
        <p:spPr/>
        <p:txBody>
          <a:bodyPr/>
          <a:lstStyle/>
          <a:p>
            <a:pPr eaLnBrk="1" hangingPunct="1"/>
            <a:r>
              <a:rPr lang="en-US" b="1" smtClean="0">
                <a:solidFill>
                  <a:srgbClr val="1A7016"/>
                </a:solidFill>
              </a:rPr>
              <a:t>Rangelands</a:t>
            </a:r>
          </a:p>
          <a:p>
            <a:pPr lvl="1" eaLnBrk="1" hangingPunct="1"/>
            <a:r>
              <a:rPr lang="en-US" smtClean="0"/>
              <a:t>Unfenced grasslands in temperate and tropical climates that provide forage for animals</a:t>
            </a:r>
          </a:p>
          <a:p>
            <a:pPr lvl="1" eaLnBrk="1" hangingPunct="1"/>
            <a:endParaRPr lang="en-US" smtClean="0"/>
          </a:p>
          <a:p>
            <a:pPr eaLnBrk="1" hangingPunct="1"/>
            <a:r>
              <a:rPr lang="en-US" b="1" smtClean="0">
                <a:solidFill>
                  <a:srgbClr val="1A7016"/>
                </a:solidFill>
              </a:rPr>
              <a:t>Pastures</a:t>
            </a:r>
          </a:p>
          <a:p>
            <a:pPr lvl="1" eaLnBrk="1" hangingPunct="1"/>
            <a:r>
              <a:rPr lang="en-US" smtClean="0"/>
              <a:t>Managed grasslands and fences meadows used for grazing livestock</a:t>
            </a:r>
          </a:p>
          <a:p>
            <a:pPr eaLnBrk="1" hangingPunct="1"/>
            <a:endParaRPr lang="en-US"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chor="b">
            <a:normAutofit fontScale="90000"/>
          </a:bodyPr>
          <a:lstStyle/>
          <a:p>
            <a:r>
              <a:rPr lang="en-US" smtClean="0"/>
              <a:t>Some Rangelands Are Overgrazed (2)</a:t>
            </a:r>
          </a:p>
        </p:txBody>
      </p:sp>
      <p:sp>
        <p:nvSpPr>
          <p:cNvPr id="61443" name="Content Placeholder 2"/>
          <p:cNvSpPr>
            <a:spLocks noGrp="1"/>
          </p:cNvSpPr>
          <p:nvPr>
            <p:ph idx="1"/>
          </p:nvPr>
        </p:nvSpPr>
        <p:spPr/>
        <p:txBody>
          <a:bodyPr/>
          <a:lstStyle/>
          <a:p>
            <a:pPr eaLnBrk="1" hangingPunct="1"/>
            <a:r>
              <a:rPr lang="en-US" smtClean="0"/>
              <a:t>Important ecological services of grasslands</a:t>
            </a:r>
          </a:p>
          <a:p>
            <a:pPr lvl="1" eaLnBrk="1" hangingPunct="1"/>
            <a:r>
              <a:rPr lang="en-US" smtClean="0"/>
              <a:t>Soil formation</a:t>
            </a:r>
          </a:p>
          <a:p>
            <a:pPr lvl="1" eaLnBrk="1" hangingPunct="1"/>
            <a:r>
              <a:rPr lang="en-US" smtClean="0"/>
              <a:t>Erosion control</a:t>
            </a:r>
          </a:p>
          <a:p>
            <a:pPr lvl="1" eaLnBrk="1" hangingPunct="1"/>
            <a:r>
              <a:rPr lang="en-US" smtClean="0"/>
              <a:t>Nutrient cycling</a:t>
            </a:r>
          </a:p>
          <a:p>
            <a:pPr lvl="1" eaLnBrk="1" hangingPunct="1"/>
            <a:r>
              <a:rPr lang="en-US" smtClean="0"/>
              <a:t>Storage of atmospheric carbon dioxide in biomass</a:t>
            </a:r>
          </a:p>
          <a:p>
            <a:pPr lvl="1" eaLnBrk="1" hangingPunct="1"/>
            <a:r>
              <a:rPr lang="en-US" smtClean="0"/>
              <a:t>Maintenance of diversity</a:t>
            </a:r>
            <a:endParaRPr lang="en-US" i="1" smtClean="0"/>
          </a:p>
          <a:p>
            <a:endParaRPr lang="en-US"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chor="b">
            <a:normAutofit fontScale="90000"/>
          </a:bodyPr>
          <a:lstStyle/>
          <a:p>
            <a:pPr eaLnBrk="1" hangingPunct="1"/>
            <a:r>
              <a:rPr lang="en-US" smtClean="0"/>
              <a:t>Some Rangelands are Overgrazed (3)</a:t>
            </a:r>
          </a:p>
        </p:txBody>
      </p:sp>
      <p:sp>
        <p:nvSpPr>
          <p:cNvPr id="62467" name="Rectangle 3"/>
          <p:cNvSpPr>
            <a:spLocks noGrp="1" noChangeArrowheads="1"/>
          </p:cNvSpPr>
          <p:nvPr>
            <p:ph type="body" idx="1"/>
          </p:nvPr>
        </p:nvSpPr>
        <p:spPr/>
        <p:txBody>
          <a:bodyPr>
            <a:normAutofit fontScale="92500" lnSpcReduction="10000"/>
          </a:bodyPr>
          <a:lstStyle/>
          <a:p>
            <a:pPr eaLnBrk="1" hangingPunct="1"/>
            <a:r>
              <a:rPr lang="en-US" b="1" smtClean="0">
                <a:solidFill>
                  <a:srgbClr val="1A7016"/>
                </a:solidFill>
              </a:rPr>
              <a:t>Overgrazing</a:t>
            </a:r>
            <a:r>
              <a:rPr lang="en-US" smtClean="0"/>
              <a:t> of rangelands</a:t>
            </a:r>
          </a:p>
          <a:p>
            <a:pPr lvl="1" eaLnBrk="1" hangingPunct="1"/>
            <a:r>
              <a:rPr lang="en-US" smtClean="0"/>
              <a:t>Reduces grass cover</a:t>
            </a:r>
          </a:p>
          <a:p>
            <a:pPr lvl="1" eaLnBrk="1" hangingPunct="1"/>
            <a:r>
              <a:rPr lang="en-US" smtClean="0"/>
              <a:t>Leads to erosion of soil by water and wind</a:t>
            </a:r>
          </a:p>
          <a:p>
            <a:pPr lvl="1" eaLnBrk="1" hangingPunct="1"/>
            <a:r>
              <a:rPr lang="en-US" smtClean="0"/>
              <a:t>Soil becomes compacted </a:t>
            </a:r>
          </a:p>
          <a:p>
            <a:pPr lvl="1" eaLnBrk="1" hangingPunct="1"/>
            <a:r>
              <a:rPr lang="en-US" smtClean="0"/>
              <a:t>Enhances invasion of plant species that cattle won’t eat</a:t>
            </a:r>
          </a:p>
          <a:p>
            <a:pPr lvl="1" eaLnBrk="1" hangingPunct="1"/>
            <a:endParaRPr lang="en-US" sz="2800" smtClean="0"/>
          </a:p>
          <a:p>
            <a:pPr eaLnBrk="1" hangingPunct="1"/>
            <a:r>
              <a:rPr lang="en-US" smtClean="0"/>
              <a:t>Malapi Borderlands</a:t>
            </a:r>
          </a:p>
          <a:p>
            <a:pPr lvl="1" eaLnBrk="1" hangingPunct="1"/>
            <a:r>
              <a:rPr lang="en-US" smtClean="0"/>
              <a:t>Arizona-New Mexico border</a:t>
            </a:r>
          </a:p>
          <a:p>
            <a:pPr lvl="1" eaLnBrk="1" hangingPunct="1"/>
            <a:r>
              <a:rPr lang="en-US" smtClean="0"/>
              <a:t>Management success story</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chor="b">
            <a:normAutofit fontScale="90000"/>
          </a:bodyPr>
          <a:lstStyle/>
          <a:p>
            <a:pPr eaLnBrk="1" hangingPunct="1"/>
            <a:r>
              <a:rPr lang="en-US" smtClean="0"/>
              <a:t>Case Study: Grazing and Urban Development the American West</a:t>
            </a:r>
          </a:p>
        </p:txBody>
      </p:sp>
      <p:sp>
        <p:nvSpPr>
          <p:cNvPr id="67587" name="Rectangle 3"/>
          <p:cNvSpPr>
            <a:spLocks noGrp="1" noChangeArrowheads="1"/>
          </p:cNvSpPr>
          <p:nvPr>
            <p:ph type="body" idx="1"/>
          </p:nvPr>
        </p:nvSpPr>
        <p:spPr>
          <a:xfrm>
            <a:off x="457200" y="1447800"/>
            <a:ext cx="8382000" cy="5181600"/>
          </a:xfrm>
        </p:spPr>
        <p:txBody>
          <a:bodyPr>
            <a:normAutofit lnSpcReduction="10000"/>
          </a:bodyPr>
          <a:lstStyle/>
          <a:p>
            <a:pPr eaLnBrk="1" hangingPunct="1"/>
            <a:r>
              <a:rPr lang="en-US" smtClean="0"/>
              <a:t>American southwest population surge since 1980</a:t>
            </a:r>
          </a:p>
          <a:p>
            <a:pPr eaLnBrk="1" hangingPunct="1">
              <a:buFont typeface="Times" pitchFamily="84" charset="0"/>
              <a:buNone/>
            </a:pPr>
            <a:endParaRPr lang="en-US" smtClean="0"/>
          </a:p>
          <a:p>
            <a:pPr eaLnBrk="1" hangingPunct="1"/>
            <a:r>
              <a:rPr lang="en-US" smtClean="0"/>
              <a:t>Land trust groups: conservation easements</a:t>
            </a:r>
          </a:p>
          <a:p>
            <a:pPr eaLnBrk="1" hangingPunct="1"/>
            <a:endParaRPr lang="en-US" smtClean="0"/>
          </a:p>
          <a:p>
            <a:pPr eaLnBrk="1" hangingPunct="1"/>
            <a:r>
              <a:rPr lang="en-US" smtClean="0"/>
              <a:t>Reduce the harmful environmental impact of herds</a:t>
            </a:r>
          </a:p>
          <a:p>
            <a:pPr lvl="1" eaLnBrk="1" hangingPunct="1"/>
            <a:r>
              <a:rPr lang="en-US" smtClean="0"/>
              <a:t>Rotate cattle away from riparian areas</a:t>
            </a:r>
          </a:p>
          <a:p>
            <a:pPr lvl="1" eaLnBrk="1" hangingPunct="1"/>
            <a:r>
              <a:rPr lang="en-US" smtClean="0"/>
              <a:t>Use less fertilizers and pesticides</a:t>
            </a:r>
          </a:p>
          <a:p>
            <a:pPr lvl="1" eaLnBrk="1" hangingPunct="1"/>
            <a:r>
              <a:rPr lang="en-US" smtClean="0"/>
              <a:t>Operate ranch more economically and sustainably</a:t>
            </a:r>
          </a:p>
          <a:p>
            <a:pPr eaLnBrk="1" hangingPunct="1"/>
            <a:endParaRPr lang="en-US" smtClean="0"/>
          </a:p>
          <a:p>
            <a:pPr eaLnBrk="1" hangingPunct="1"/>
            <a:endParaRPr lang="en-US"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chor="b">
            <a:normAutofit fontScale="90000"/>
          </a:bodyPr>
          <a:lstStyle/>
          <a:p>
            <a:pPr eaLnBrk="1" hangingPunct="1"/>
            <a:r>
              <a:rPr lang="en-US" smtClean="0"/>
              <a:t>Case Study: Stresses on U.S. </a:t>
            </a:r>
            <a:br>
              <a:rPr lang="en-US" smtClean="0"/>
            </a:br>
            <a:r>
              <a:rPr lang="en-US" smtClean="0"/>
              <a:t>Public Parks (1)</a:t>
            </a:r>
          </a:p>
        </p:txBody>
      </p:sp>
      <p:sp>
        <p:nvSpPr>
          <p:cNvPr id="70659" name="Rectangle 3"/>
          <p:cNvSpPr>
            <a:spLocks noGrp="1" noChangeArrowheads="1"/>
          </p:cNvSpPr>
          <p:nvPr>
            <p:ph type="body" idx="1"/>
          </p:nvPr>
        </p:nvSpPr>
        <p:spPr/>
        <p:txBody>
          <a:bodyPr/>
          <a:lstStyle/>
          <a:p>
            <a:pPr eaLnBrk="1" hangingPunct="1"/>
            <a:r>
              <a:rPr lang="en-US" smtClean="0"/>
              <a:t>58 Major national parks in the U.S.</a:t>
            </a:r>
          </a:p>
          <a:p>
            <a:pPr eaLnBrk="1" hangingPunct="1">
              <a:buFont typeface="Times" pitchFamily="84" charset="0"/>
              <a:buNone/>
            </a:pPr>
            <a:endParaRPr lang="en-US" smtClean="0"/>
          </a:p>
          <a:p>
            <a:pPr eaLnBrk="1" hangingPunct="1"/>
            <a:r>
              <a:rPr lang="en-US" smtClean="0"/>
              <a:t>Biggest problem may be popularity</a:t>
            </a:r>
          </a:p>
          <a:p>
            <a:pPr lvl="1" eaLnBrk="1" hangingPunct="1"/>
            <a:r>
              <a:rPr lang="en-US" smtClean="0"/>
              <a:t>Noise </a:t>
            </a:r>
          </a:p>
          <a:p>
            <a:pPr lvl="1" eaLnBrk="1" hangingPunct="1"/>
            <a:r>
              <a:rPr lang="en-US" smtClean="0"/>
              <a:t>Congestion</a:t>
            </a:r>
          </a:p>
          <a:p>
            <a:pPr lvl="1" eaLnBrk="1" hangingPunct="1"/>
            <a:r>
              <a:rPr lang="en-US" smtClean="0"/>
              <a:t>Pollution</a:t>
            </a:r>
          </a:p>
          <a:p>
            <a:pPr lvl="1" eaLnBrk="1" hangingPunct="1"/>
            <a:r>
              <a:rPr lang="en-US" smtClean="0"/>
              <a:t>Damage or destruction to vegetation and wildlife</a:t>
            </a:r>
          </a:p>
          <a:p>
            <a:pPr lvl="1" eaLnBrk="1" hangingPunct="1"/>
            <a:endParaRPr lang="en-US" sz="2800" smtClean="0"/>
          </a:p>
          <a:p>
            <a:pPr lvl="2" eaLnBrk="1" hangingPunct="1"/>
            <a:endParaRPr lang="en-US" sz="2800" smtClean="0"/>
          </a:p>
          <a:p>
            <a:pPr eaLnBrk="1" hangingPunct="1">
              <a:buFont typeface="Times" pitchFamily="84" charset="0"/>
              <a:buNone/>
            </a:pPr>
            <a:endParaRPr lang="en-US"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chor="b">
            <a:normAutofit fontScale="90000"/>
          </a:bodyPr>
          <a:lstStyle/>
          <a:p>
            <a:pPr eaLnBrk="1" hangingPunct="1"/>
            <a:r>
              <a:rPr lang="en-US" sz="4100" smtClean="0"/>
              <a:t/>
            </a:r>
            <a:br>
              <a:rPr lang="en-US" sz="4100" smtClean="0"/>
            </a:br>
            <a:r>
              <a:rPr lang="en-US" smtClean="0"/>
              <a:t>Solutions: National Parks</a:t>
            </a:r>
          </a:p>
        </p:txBody>
      </p:sp>
      <p:pic>
        <p:nvPicPr>
          <p:cNvPr id="74755" name="Picture 4" descr="1024"/>
          <p:cNvPicPr>
            <a:picLocks noChangeAspect="1" noChangeArrowheads="1"/>
          </p:cNvPicPr>
          <p:nvPr/>
        </p:nvPicPr>
        <p:blipFill>
          <a:blip r:embed="rId3" cstate="print"/>
          <a:srcRect/>
          <a:stretch>
            <a:fillRect/>
          </a:stretch>
        </p:blipFill>
        <p:spPr bwMode="auto">
          <a:xfrm>
            <a:off x="2071688" y="1676400"/>
            <a:ext cx="4999037" cy="5029200"/>
          </a:xfrm>
          <a:prstGeom prst="rect">
            <a:avLst/>
          </a:prstGeom>
          <a:noFill/>
          <a:ln w="9525">
            <a:noFill/>
            <a:miter lim="800000"/>
            <a:headEnd/>
            <a:tailEnd/>
          </a:ln>
        </p:spPr>
      </p:pic>
      <p:sp>
        <p:nvSpPr>
          <p:cNvPr id="74756" name="Rectangle 5"/>
          <p:cNvSpPr>
            <a:spLocks noChangeArrowheads="1"/>
          </p:cNvSpPr>
          <p:nvPr/>
        </p:nvSpPr>
        <p:spPr bwMode="auto">
          <a:xfrm>
            <a:off x="7908925" y="6592888"/>
            <a:ext cx="1238250" cy="265112"/>
          </a:xfrm>
          <a:prstGeom prst="rect">
            <a:avLst/>
          </a:prstGeom>
          <a:noFill/>
          <a:ln w="9525">
            <a:noFill/>
            <a:miter lim="800000"/>
            <a:headEnd/>
            <a:tailEnd/>
          </a:ln>
        </p:spPr>
        <p:txBody>
          <a:bodyPr wrap="none" lIns="82058" tIns="41029" rIns="82058" bIns="41029">
            <a:spAutoFit/>
          </a:bodyPr>
          <a:lstStyle/>
          <a:p>
            <a:pPr algn="r" defTabSz="820738"/>
            <a:r>
              <a:rPr lang="en-US" sz="1200" b="1">
                <a:cs typeface="Arial" pitchFamily="34" charset="0"/>
              </a:rPr>
              <a:t>Fig. 10-24, p. 239</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chor="b">
            <a:normAutofit fontScale="90000"/>
          </a:bodyPr>
          <a:lstStyle/>
          <a:p>
            <a:pPr eaLnBrk="1" hangingPunct="1"/>
            <a:r>
              <a:rPr lang="en-US" smtClean="0"/>
              <a:t>Designing and Connecting Nature Reserves</a:t>
            </a:r>
          </a:p>
        </p:txBody>
      </p:sp>
      <p:sp>
        <p:nvSpPr>
          <p:cNvPr id="79875" name="Rectangle 3"/>
          <p:cNvSpPr>
            <a:spLocks noGrp="1" noChangeArrowheads="1"/>
          </p:cNvSpPr>
          <p:nvPr>
            <p:ph type="body" idx="1"/>
          </p:nvPr>
        </p:nvSpPr>
        <p:spPr/>
        <p:txBody>
          <a:bodyPr>
            <a:normAutofit lnSpcReduction="10000"/>
          </a:bodyPr>
          <a:lstStyle/>
          <a:p>
            <a:pPr eaLnBrk="1" hangingPunct="1"/>
            <a:r>
              <a:rPr lang="en-US" smtClean="0"/>
              <a:t>Large versus small reserves</a:t>
            </a:r>
          </a:p>
          <a:p>
            <a:pPr eaLnBrk="1" hangingPunct="1"/>
            <a:endParaRPr lang="en-US" smtClean="0"/>
          </a:p>
          <a:p>
            <a:pPr eaLnBrk="1" hangingPunct="1"/>
            <a:r>
              <a:rPr lang="en-US" smtClean="0"/>
              <a:t>The buffer zone concept</a:t>
            </a:r>
          </a:p>
          <a:p>
            <a:pPr lvl="1" eaLnBrk="1" hangingPunct="1"/>
            <a:r>
              <a:rPr lang="en-US" smtClean="0"/>
              <a:t>United Nations: 553 biosphere reserves in 107 countries</a:t>
            </a:r>
          </a:p>
          <a:p>
            <a:pPr eaLnBrk="1" hangingPunct="1"/>
            <a:endParaRPr lang="en-US" smtClean="0"/>
          </a:p>
          <a:p>
            <a:pPr eaLnBrk="1" hangingPunct="1"/>
            <a:r>
              <a:rPr lang="en-US" smtClean="0"/>
              <a:t>Habitat corridors between isolated reserves</a:t>
            </a:r>
          </a:p>
          <a:p>
            <a:pPr lvl="1" eaLnBrk="1" hangingPunct="1"/>
            <a:r>
              <a:rPr lang="en-US" smtClean="0"/>
              <a:t>Advantages</a:t>
            </a:r>
          </a:p>
          <a:p>
            <a:pPr lvl="1" eaLnBrk="1" hangingPunct="1"/>
            <a:r>
              <a:rPr lang="en-US" smtClean="0"/>
              <a:t>Disadvantages</a:t>
            </a:r>
          </a:p>
          <a:p>
            <a:pPr lvl="1"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buFont typeface="Times" pitchFamily="84" charset="0"/>
              <a:buNone/>
            </a:pPr>
            <a:endParaRPr lang="en-US" smtClean="0">
              <a:solidFill>
                <a:srgbClr val="CC330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524000"/>
          </a:xfrm>
        </p:spPr>
        <p:txBody>
          <a:bodyPr anchor="b"/>
          <a:lstStyle/>
          <a:p>
            <a:pPr eaLnBrk="1" hangingPunct="1"/>
            <a:r>
              <a:rPr lang="en-US" sz="3600" smtClean="0"/>
              <a:t>Case Study: Controversy over Wilderness Protection in the United States</a:t>
            </a:r>
          </a:p>
        </p:txBody>
      </p:sp>
      <p:sp>
        <p:nvSpPr>
          <p:cNvPr id="84995" name="Rectangle 3"/>
          <p:cNvSpPr>
            <a:spLocks noGrp="1" noChangeArrowheads="1"/>
          </p:cNvSpPr>
          <p:nvPr>
            <p:ph type="body" idx="1"/>
          </p:nvPr>
        </p:nvSpPr>
        <p:spPr/>
        <p:txBody>
          <a:bodyPr/>
          <a:lstStyle/>
          <a:p>
            <a:pPr eaLnBrk="1" hangingPunct="1"/>
            <a:r>
              <a:rPr lang="en-US" smtClean="0"/>
              <a:t>Wilderness Act of 1964</a:t>
            </a:r>
          </a:p>
          <a:p>
            <a:pPr lvl="1" eaLnBrk="1" hangingPunct="1"/>
            <a:r>
              <a:rPr lang="en-US" smtClean="0"/>
              <a:t>Protect undeveloped lands</a:t>
            </a:r>
          </a:p>
          <a:p>
            <a:pPr lvl="1" eaLnBrk="1" hangingPunct="1"/>
            <a:r>
              <a:rPr lang="en-US" smtClean="0"/>
              <a:t>2% of lower 48 protected, mostly in West</a:t>
            </a:r>
          </a:p>
          <a:p>
            <a:pPr lvl="1" eaLnBrk="1" hangingPunct="1"/>
            <a:r>
              <a:rPr lang="en-US" smtClean="0"/>
              <a:t>10-fold increase from 1970 to 2010</a:t>
            </a:r>
          </a:p>
          <a:p>
            <a:pPr lvl="1" eaLnBrk="1" hangingPunct="1"/>
            <a:endParaRPr lang="en-US" smtClean="0"/>
          </a:p>
          <a:p>
            <a:pPr eaLnBrk="1" hangingPunct="1"/>
            <a:r>
              <a:rPr lang="en-US" smtClean="0"/>
              <a:t>2009</a:t>
            </a:r>
          </a:p>
          <a:p>
            <a:pPr lvl="1" eaLnBrk="1" hangingPunct="1"/>
            <a:r>
              <a:rPr lang="en-US" smtClean="0"/>
              <a:t>2 million more acres get wilderness protection</a:t>
            </a:r>
          </a:p>
          <a:p>
            <a:pPr lvl="1" eaLnBrk="1" hangingPunct="1"/>
            <a:r>
              <a:rPr lang="en-US" smtClean="0"/>
              <a:t>50% increase in length of wild and scenic rivers</a:t>
            </a:r>
          </a:p>
          <a:p>
            <a:pPr eaLnBrk="1" hangingPunct="1"/>
            <a:endParaRPr lang="en-US" smtClean="0"/>
          </a:p>
          <a:p>
            <a:pPr eaLnBrk="1" hangingPunct="1">
              <a:buFont typeface="Times" pitchFamily="84" charset="0"/>
              <a:buNone/>
            </a:pPr>
            <a:endParaRPr lang="en-US" smtClean="0">
              <a:solidFill>
                <a:srgbClr val="CC33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1524000"/>
          </a:xfrm>
        </p:spPr>
        <p:txBody>
          <a:bodyPr anchor="b"/>
          <a:lstStyle/>
          <a:p>
            <a:pPr eaLnBrk="1" hangingPunct="1"/>
            <a:r>
              <a:rPr lang="en-US" sz="4400" smtClean="0"/>
              <a:t>Loss of Habitat Is the Single Greatest Threat to Species: Remember HIPPCO</a:t>
            </a:r>
          </a:p>
        </p:txBody>
      </p:sp>
      <p:sp>
        <p:nvSpPr>
          <p:cNvPr id="32771" name="Rectangle 3"/>
          <p:cNvSpPr>
            <a:spLocks noGrp="1" noChangeArrowheads="1"/>
          </p:cNvSpPr>
          <p:nvPr>
            <p:ph type="body" idx="1"/>
          </p:nvPr>
        </p:nvSpPr>
        <p:spPr/>
        <p:txBody>
          <a:bodyPr/>
          <a:lstStyle/>
          <a:p>
            <a:pPr eaLnBrk="1" hangingPunct="1"/>
            <a:r>
              <a:rPr lang="en-US" b="1" smtClean="0">
                <a:solidFill>
                  <a:srgbClr val="1F881A"/>
                </a:solidFill>
              </a:rPr>
              <a:t>H</a:t>
            </a:r>
            <a:r>
              <a:rPr lang="en-US" smtClean="0"/>
              <a:t>abitat destruction, degradation, and fragmentation</a:t>
            </a:r>
          </a:p>
          <a:p>
            <a:pPr eaLnBrk="1" hangingPunct="1"/>
            <a:r>
              <a:rPr lang="en-US" b="1" smtClean="0">
                <a:solidFill>
                  <a:srgbClr val="1F881A"/>
                </a:solidFill>
              </a:rPr>
              <a:t>I</a:t>
            </a:r>
            <a:r>
              <a:rPr lang="en-US" smtClean="0"/>
              <a:t>nvasive (nonnative) species</a:t>
            </a:r>
          </a:p>
          <a:p>
            <a:pPr eaLnBrk="1" hangingPunct="1"/>
            <a:r>
              <a:rPr lang="en-US" b="1" smtClean="0">
                <a:solidFill>
                  <a:srgbClr val="1F881A"/>
                </a:solidFill>
              </a:rPr>
              <a:t>P</a:t>
            </a:r>
            <a:r>
              <a:rPr lang="en-US" smtClean="0"/>
              <a:t>opulation and resource use growth</a:t>
            </a:r>
          </a:p>
          <a:p>
            <a:pPr eaLnBrk="1" hangingPunct="1"/>
            <a:r>
              <a:rPr lang="en-US" b="1" smtClean="0">
                <a:solidFill>
                  <a:srgbClr val="1F881A"/>
                </a:solidFill>
              </a:rPr>
              <a:t>P</a:t>
            </a:r>
            <a:r>
              <a:rPr lang="en-US" smtClean="0"/>
              <a:t>ollution</a:t>
            </a:r>
          </a:p>
          <a:p>
            <a:pPr eaLnBrk="1" hangingPunct="1"/>
            <a:r>
              <a:rPr lang="en-US" b="1" smtClean="0">
                <a:solidFill>
                  <a:srgbClr val="1F881A"/>
                </a:solidFill>
              </a:rPr>
              <a:t>C</a:t>
            </a:r>
            <a:r>
              <a:rPr lang="en-US" smtClean="0"/>
              <a:t>limate change</a:t>
            </a:r>
          </a:p>
          <a:p>
            <a:pPr eaLnBrk="1" hangingPunct="1"/>
            <a:r>
              <a:rPr lang="en-US" b="1" smtClean="0">
                <a:solidFill>
                  <a:srgbClr val="1F881A"/>
                </a:solidFill>
              </a:rPr>
              <a:t>O</a:t>
            </a:r>
            <a:r>
              <a:rPr lang="en-US" smtClean="0"/>
              <a:t>verexploitation</a:t>
            </a:r>
          </a:p>
          <a:p>
            <a:pPr eaLnBrk="1" hangingPunct="1"/>
            <a:endParaRPr lang="en-US" smtClean="0"/>
          </a:p>
          <a:p>
            <a:pPr eaLnBrk="1" hangingPunct="1">
              <a:buFont typeface="Times" pitchFamily="84" charset="0"/>
              <a:buNone/>
            </a:pPr>
            <a:endParaRPr lang="en-US" smtClean="0">
              <a:solidFill>
                <a:srgbClr val="CC3300"/>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chor="b">
            <a:normAutofit fontScale="90000"/>
          </a:bodyPr>
          <a:lstStyle/>
          <a:p>
            <a:r>
              <a:rPr lang="en-US" smtClean="0"/>
              <a:t>Protecting Global Biodiversity Hot Spots Is an Urgent Priority</a:t>
            </a:r>
          </a:p>
        </p:txBody>
      </p:sp>
      <p:sp>
        <p:nvSpPr>
          <p:cNvPr id="88067" name="Rectangle 3"/>
          <p:cNvSpPr>
            <a:spLocks noGrp="1" noChangeArrowheads="1"/>
          </p:cNvSpPr>
          <p:nvPr>
            <p:ph type="body" idx="1"/>
          </p:nvPr>
        </p:nvSpPr>
        <p:spPr/>
        <p:txBody>
          <a:bodyPr>
            <a:normAutofit lnSpcReduction="10000"/>
          </a:bodyPr>
          <a:lstStyle/>
          <a:p>
            <a:pPr eaLnBrk="1" hangingPunct="1"/>
            <a:r>
              <a:rPr lang="en-US" smtClean="0"/>
              <a:t>34 </a:t>
            </a:r>
            <a:r>
              <a:rPr lang="en-US" b="1" smtClean="0">
                <a:solidFill>
                  <a:srgbClr val="1A7016"/>
                </a:solidFill>
              </a:rPr>
              <a:t>biodiversity hot spots</a:t>
            </a:r>
            <a:r>
              <a:rPr lang="en-US" smtClean="0"/>
              <a:t> rich in plant species</a:t>
            </a:r>
          </a:p>
          <a:p>
            <a:pPr lvl="1" eaLnBrk="1" hangingPunct="1"/>
            <a:r>
              <a:rPr lang="en-US" smtClean="0"/>
              <a:t>2% of earth’s surface, but 50% of flowering plant species and 42% of terrestrial vertebrates </a:t>
            </a:r>
          </a:p>
          <a:p>
            <a:pPr lvl="1" eaLnBrk="1" hangingPunct="1"/>
            <a:r>
              <a:rPr lang="en-US" smtClean="0"/>
              <a:t>1.2 billion people</a:t>
            </a:r>
          </a:p>
          <a:p>
            <a:pPr lvl="1" eaLnBrk="1" hangingPunct="1"/>
            <a:endParaRPr lang="en-US" smtClean="0"/>
          </a:p>
          <a:p>
            <a:pPr eaLnBrk="1" hangingPunct="1"/>
            <a:r>
              <a:rPr lang="en-US" smtClean="0"/>
              <a:t>Drawbacks of this approach</a:t>
            </a:r>
          </a:p>
          <a:p>
            <a:pPr lvl="1" eaLnBrk="1" hangingPunct="1"/>
            <a:r>
              <a:rPr lang="en-US" smtClean="0"/>
              <a:t>May not be rich in animal diversity</a:t>
            </a:r>
          </a:p>
          <a:p>
            <a:pPr lvl="1" eaLnBrk="1" hangingPunct="1"/>
            <a:r>
              <a:rPr lang="en-US" smtClean="0"/>
              <a:t>People may be displaced and/or lose access to important resources</a:t>
            </a:r>
          </a:p>
          <a:p>
            <a:pPr eaLnBrk="1" hangingPunct="1"/>
            <a:endParaRPr lang="en-US" smtClean="0"/>
          </a:p>
          <a:p>
            <a:endParaRPr lang="en-US"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chor="b">
            <a:normAutofit fontScale="90000"/>
          </a:bodyPr>
          <a:lstStyle/>
          <a:p>
            <a:r>
              <a:rPr lang="en-US" smtClean="0"/>
              <a:t>Endangered Natural Capital: </a:t>
            </a:r>
            <a:br>
              <a:rPr lang="en-US" smtClean="0"/>
            </a:br>
            <a:r>
              <a:rPr lang="en-US" smtClean="0"/>
              <a:t>34 Biodiversity Hotspots</a:t>
            </a:r>
          </a:p>
        </p:txBody>
      </p:sp>
      <p:pic>
        <p:nvPicPr>
          <p:cNvPr id="89091" name="Picture 4" descr="1027"/>
          <p:cNvPicPr>
            <a:picLocks noChangeAspect="1" noChangeArrowheads="1"/>
          </p:cNvPicPr>
          <p:nvPr/>
        </p:nvPicPr>
        <p:blipFill>
          <a:blip r:embed="rId3" cstate="print"/>
          <a:srcRect/>
          <a:stretch>
            <a:fillRect/>
          </a:stretch>
        </p:blipFill>
        <p:spPr bwMode="auto">
          <a:xfrm>
            <a:off x="504825" y="1828800"/>
            <a:ext cx="8134350" cy="4652963"/>
          </a:xfrm>
          <a:prstGeom prst="rect">
            <a:avLst/>
          </a:prstGeom>
          <a:noFill/>
          <a:ln w="9525">
            <a:noFill/>
            <a:miter lim="800000"/>
            <a:headEnd/>
            <a:tailEnd/>
          </a:ln>
        </p:spPr>
      </p:pic>
      <p:sp>
        <p:nvSpPr>
          <p:cNvPr id="89092" name="Rectangle 5"/>
          <p:cNvSpPr>
            <a:spLocks noChangeArrowheads="1"/>
          </p:cNvSpPr>
          <p:nvPr/>
        </p:nvSpPr>
        <p:spPr bwMode="auto">
          <a:xfrm>
            <a:off x="7908925" y="6584950"/>
            <a:ext cx="1238250" cy="265113"/>
          </a:xfrm>
          <a:prstGeom prst="rect">
            <a:avLst/>
          </a:prstGeom>
          <a:noFill/>
          <a:ln w="9525">
            <a:noFill/>
            <a:miter lim="800000"/>
            <a:headEnd/>
            <a:tailEnd/>
          </a:ln>
        </p:spPr>
        <p:txBody>
          <a:bodyPr wrap="none" lIns="82058" tIns="41029" rIns="82058" bIns="41029">
            <a:spAutoFit/>
          </a:bodyPr>
          <a:lstStyle/>
          <a:p>
            <a:pPr algn="r" defTabSz="820738"/>
            <a:r>
              <a:rPr lang="en-US" sz="1200" b="1"/>
              <a:t>Fig. 10-27, p. 243</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chor="b"/>
          <a:lstStyle/>
          <a:p>
            <a:r>
              <a:rPr lang="en-US" smtClean="0"/>
              <a:t>What Can You Do? Sustaining </a:t>
            </a:r>
            <a:br>
              <a:rPr lang="en-US" smtClean="0"/>
            </a:br>
            <a:r>
              <a:rPr lang="en-US" smtClean="0"/>
              <a:t>Terrestrial Biodiversity</a:t>
            </a:r>
          </a:p>
        </p:txBody>
      </p:sp>
      <p:pic>
        <p:nvPicPr>
          <p:cNvPr id="98307" name="Picture 4" descr="1028"/>
          <p:cNvPicPr preferRelativeResize="0">
            <a:picLocks noChangeAspect="1" noChangeArrowheads="1"/>
          </p:cNvPicPr>
          <p:nvPr/>
        </p:nvPicPr>
        <p:blipFill>
          <a:blip r:embed="rId3" cstate="print"/>
          <a:srcRect/>
          <a:stretch>
            <a:fillRect/>
          </a:stretch>
        </p:blipFill>
        <p:spPr bwMode="auto">
          <a:xfrm>
            <a:off x="1325563" y="1752600"/>
            <a:ext cx="6491287" cy="4786313"/>
          </a:xfrm>
          <a:prstGeom prst="rect">
            <a:avLst/>
          </a:prstGeom>
          <a:noFill/>
          <a:ln w="9525">
            <a:noFill/>
            <a:miter lim="800000"/>
            <a:headEnd/>
            <a:tailEnd/>
          </a:ln>
        </p:spPr>
      </p:pic>
      <p:sp>
        <p:nvSpPr>
          <p:cNvPr id="98308" name="Rectangle 5"/>
          <p:cNvSpPr>
            <a:spLocks noChangeArrowheads="1"/>
          </p:cNvSpPr>
          <p:nvPr/>
        </p:nvSpPr>
        <p:spPr bwMode="auto">
          <a:xfrm>
            <a:off x="7907338" y="6584950"/>
            <a:ext cx="1238250" cy="265113"/>
          </a:xfrm>
          <a:prstGeom prst="rect">
            <a:avLst/>
          </a:prstGeom>
          <a:noFill/>
          <a:ln w="9525">
            <a:noFill/>
            <a:miter lim="800000"/>
            <a:headEnd/>
            <a:tailEnd/>
          </a:ln>
        </p:spPr>
        <p:txBody>
          <a:bodyPr wrap="none" lIns="82058" tIns="41029" rIns="82058" bIns="41029">
            <a:spAutoFit/>
          </a:bodyPr>
          <a:lstStyle/>
          <a:p>
            <a:pPr algn="r" defTabSz="820738"/>
            <a:r>
              <a:rPr lang="en-US" sz="1200" b="1">
                <a:cs typeface="Arial" pitchFamily="34" charset="0"/>
              </a:rPr>
              <a:t>Fig. 10-28, p. 247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chor="b"/>
          <a:lstStyle/>
          <a:p>
            <a:r>
              <a:rPr lang="en-US" smtClean="0"/>
              <a:t>Habitat Fragmentation</a:t>
            </a:r>
          </a:p>
        </p:txBody>
      </p:sp>
      <p:sp>
        <p:nvSpPr>
          <p:cNvPr id="33795" name="Content Placeholder 2"/>
          <p:cNvSpPr>
            <a:spLocks noGrp="1"/>
          </p:cNvSpPr>
          <p:nvPr>
            <p:ph idx="1"/>
          </p:nvPr>
        </p:nvSpPr>
        <p:spPr/>
        <p:txBody>
          <a:bodyPr>
            <a:normAutofit fontScale="92500" lnSpcReduction="20000"/>
          </a:bodyPr>
          <a:lstStyle/>
          <a:p>
            <a:r>
              <a:rPr lang="en-US" b="1" dirty="0" smtClean="0">
                <a:solidFill>
                  <a:srgbClr val="1A7016"/>
                </a:solidFill>
              </a:rPr>
              <a:t>Habitat fragmentation</a:t>
            </a:r>
          </a:p>
          <a:p>
            <a:pPr lvl="1"/>
            <a:r>
              <a:rPr lang="en-US" dirty="0" smtClean="0"/>
              <a:t>Large intact habitat divided by roads, crops, urban development</a:t>
            </a:r>
          </a:p>
          <a:p>
            <a:pPr lvl="1"/>
            <a:r>
              <a:rPr lang="en-US" dirty="0" smtClean="0"/>
              <a:t>Leaves habitat islands</a:t>
            </a:r>
          </a:p>
          <a:p>
            <a:pPr lvl="1"/>
            <a:r>
              <a:rPr lang="en-US" dirty="0" smtClean="0"/>
              <a:t>Blocks migration routes</a:t>
            </a:r>
          </a:p>
          <a:p>
            <a:pPr lvl="1"/>
            <a:r>
              <a:rPr lang="en-US" dirty="0" smtClean="0"/>
              <a:t>Divides populations</a:t>
            </a:r>
          </a:p>
          <a:p>
            <a:pPr lvl="1"/>
            <a:r>
              <a:rPr lang="en-US" dirty="0" smtClean="0"/>
              <a:t>Inhibits migrations and colonization</a:t>
            </a:r>
          </a:p>
          <a:p>
            <a:pPr lvl="1"/>
            <a:r>
              <a:rPr lang="en-US" dirty="0" smtClean="0"/>
              <a:t>Inhibits finding food</a:t>
            </a:r>
          </a:p>
          <a:p>
            <a:pPr lvl="1"/>
            <a:endParaRPr lang="en-US" dirty="0" smtClean="0"/>
          </a:p>
          <a:p>
            <a:r>
              <a:rPr lang="en-US" dirty="0" smtClean="0"/>
              <a:t>National parks and nature reserves as habitat islands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4307</TotalTime>
  <Words>4521</Words>
  <Application>Microsoft Office PowerPoint</Application>
  <PresentationFormat>On-screen Show (4:3)</PresentationFormat>
  <Paragraphs>734</Paragraphs>
  <Slides>82</Slides>
  <Notes>77</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AP Exam Review</vt:lpstr>
      <vt:lpstr>9-1 What Role Do Humans Play in the Extinction of Species?</vt:lpstr>
      <vt:lpstr>Endangered and Threatened Species Are Ecological Smoke Alarms (1)</vt:lpstr>
      <vt:lpstr>Slide 4</vt:lpstr>
      <vt:lpstr>Slide 5</vt:lpstr>
      <vt:lpstr>9-2 Why Should We Care about the Rising Rate of Species Extinction?</vt:lpstr>
      <vt:lpstr>9-3 How do Humans Accelerate  Species Extinction?</vt:lpstr>
      <vt:lpstr>Loss of Habitat Is the Single Greatest Threat to Species: Remember HIPPCO</vt:lpstr>
      <vt:lpstr>Habitat Fragmentation</vt:lpstr>
      <vt:lpstr>Slide 10</vt:lpstr>
      <vt:lpstr>Some Deliberately Introduced Species Can Disrupt Ecosystems</vt:lpstr>
      <vt:lpstr>Slide 12</vt:lpstr>
      <vt:lpstr>Slide 13</vt:lpstr>
      <vt:lpstr>Slide 14</vt:lpstr>
      <vt:lpstr>Prevention Is the Best Way to Reduce Threats from Invasive Species</vt:lpstr>
      <vt:lpstr>Slide 16</vt:lpstr>
      <vt:lpstr>Slide 17</vt:lpstr>
      <vt:lpstr>Case Study: Where Have All the Honeybees Gone?</vt:lpstr>
      <vt:lpstr>Case Study: A Disturbing Message  from the Birds (1)</vt:lpstr>
      <vt:lpstr>Case Study: A Disturbing Message  from the Birds (2)</vt:lpstr>
      <vt:lpstr>Case Study: A Disturbing Message  from the Birds (3)</vt:lpstr>
      <vt:lpstr>International Treaties and National Laws Help to Protect Species</vt:lpstr>
      <vt:lpstr>Endangered Species Act</vt:lpstr>
      <vt:lpstr>Science Focus: Accomplishments of the Endangered Species Act (2)</vt:lpstr>
      <vt:lpstr>We Can Establish Wildlife Refuges  and Other Protected Areas</vt:lpstr>
      <vt:lpstr>Gene Banks, Botanical Gardens, and Wildlife Farms Can Help Protect Species</vt:lpstr>
      <vt:lpstr>Slide 27</vt:lpstr>
      <vt:lpstr>The Precautionary Principle</vt:lpstr>
      <vt:lpstr>7-1 What Factors Influence Climate? </vt:lpstr>
      <vt:lpstr>Slide 30</vt:lpstr>
      <vt:lpstr>Slide 31</vt:lpstr>
      <vt:lpstr>Slide 32</vt:lpstr>
      <vt:lpstr>The Earth Has Many Different  Climates (3)</vt:lpstr>
      <vt:lpstr>Slide 34</vt:lpstr>
      <vt:lpstr>Greenhouse Gases Warm the  Lower Atmosphere</vt:lpstr>
      <vt:lpstr>Slide 36</vt:lpstr>
      <vt:lpstr>Earth’s Surface Features Affect Local Climates</vt:lpstr>
      <vt:lpstr>Climate Helps Determine Where Organisms Can Live</vt:lpstr>
      <vt:lpstr>Slide 39</vt:lpstr>
      <vt:lpstr>Slide 40</vt:lpstr>
      <vt:lpstr>There Are Three Major Types of Deserts </vt:lpstr>
      <vt:lpstr>Science Focus: Staying Alive  in the Desert</vt:lpstr>
      <vt:lpstr>Slide 43</vt:lpstr>
      <vt:lpstr>There Are Three Major Types of Grasslands (3)</vt:lpstr>
      <vt:lpstr>There Are Three Major Types of  Forests (1)</vt:lpstr>
      <vt:lpstr>Slide 46</vt:lpstr>
      <vt:lpstr>There Are Three Major Types of  Forests (2)</vt:lpstr>
      <vt:lpstr>There Are Three Major Types of  Forests (3)</vt:lpstr>
      <vt:lpstr>Slide 49</vt:lpstr>
      <vt:lpstr>10-1 What Are the Major Threats  to Forest Ecosystems? </vt:lpstr>
      <vt:lpstr>Forests Vary in Their Make-Up,  Age, and Origins</vt:lpstr>
      <vt:lpstr>Forests Provide Important Economic  and Ecological Services (1)</vt:lpstr>
      <vt:lpstr>Forests Provide Important Economic  and Ecological Services (2)</vt:lpstr>
      <vt:lpstr>Slide 54</vt:lpstr>
      <vt:lpstr>Science Focus: Putting a Price Tag on Nature’s Ecological Services</vt:lpstr>
      <vt:lpstr>Estimated Annual Global Economic Values of Ecological Services Provided by Forests</vt:lpstr>
      <vt:lpstr>Unsustainable Logging is a Major Threat to Forest Ecosystems (1)</vt:lpstr>
      <vt:lpstr>Slide 58</vt:lpstr>
      <vt:lpstr>Slide 59</vt:lpstr>
      <vt:lpstr>Slide 60</vt:lpstr>
      <vt:lpstr>Trade-offs: Advantages and Disadvantages of Clear-Cutting Forests</vt:lpstr>
      <vt:lpstr> Fire, Insects, and Climate Change Can Threaten Forest Ecosystems (1)</vt:lpstr>
      <vt:lpstr>Nonnative Insect Species and Disease Organisms in U.S. Forests</vt:lpstr>
      <vt:lpstr>Causes of Tropical Deforestation  Are Varied and Complex</vt:lpstr>
      <vt:lpstr>Slide 65</vt:lpstr>
      <vt:lpstr>Solution: Sustainable Forestry</vt:lpstr>
      <vt:lpstr>Science Focus: Certifying Sustainably Grown Timber</vt:lpstr>
      <vt:lpstr>We Can Improve the Management  of Forest Fires</vt:lpstr>
      <vt:lpstr>We Can Reduce the Demand for Harvested Trees</vt:lpstr>
      <vt:lpstr>Governments and Individuals Can Act  to Reduce Tropical Deforestation</vt:lpstr>
      <vt:lpstr>Slide 71</vt:lpstr>
      <vt:lpstr>Some Rangelands Are Overgrazed (1)</vt:lpstr>
      <vt:lpstr>Some Rangelands Are Overgrazed (2)</vt:lpstr>
      <vt:lpstr>Some Rangelands are Overgrazed (3)</vt:lpstr>
      <vt:lpstr>Case Study: Grazing and Urban Development the American West</vt:lpstr>
      <vt:lpstr>Case Study: Stresses on U.S.  Public Parks (1)</vt:lpstr>
      <vt:lpstr> Solutions: National Parks</vt:lpstr>
      <vt:lpstr>Designing and Connecting Nature Reserves</vt:lpstr>
      <vt:lpstr>Case Study: Controversy over Wilderness Protection in the United States</vt:lpstr>
      <vt:lpstr>Protecting Global Biodiversity Hot Spots Is an Urgent Priority</vt:lpstr>
      <vt:lpstr>Endangered Natural Capital:  34 Biodiversity Hotspots</vt:lpstr>
      <vt:lpstr>What Can You Do? Sustaining  Terrestrial Biodiversity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Exam Review</dc:title>
  <dc:creator>Debbie</dc:creator>
  <cp:lastModifiedBy>Debbie</cp:lastModifiedBy>
  <cp:revision>7</cp:revision>
  <dcterms:created xsi:type="dcterms:W3CDTF">2014-04-25T01:58:02Z</dcterms:created>
  <dcterms:modified xsi:type="dcterms:W3CDTF">2014-04-28T01:45:20Z</dcterms:modified>
</cp:coreProperties>
</file>