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7" r:id="rId2"/>
    <p:sldMasterId id="2147483882" r:id="rId3"/>
    <p:sldMasterId id="2147483886" r:id="rId4"/>
    <p:sldMasterId id="2147484161" r:id="rId5"/>
    <p:sldMasterId id="2147485027" r:id="rId6"/>
    <p:sldMasterId id="2147485583" r:id="rId7"/>
  </p:sldMasterIdLst>
  <p:notesMasterIdLst>
    <p:notesMasterId r:id="rId37"/>
  </p:notesMasterIdLst>
  <p:handoutMasterIdLst>
    <p:handoutMasterId r:id="rId38"/>
  </p:handoutMasterIdLst>
  <p:sldIdLst>
    <p:sldId id="256" r:id="rId8"/>
    <p:sldId id="289" r:id="rId9"/>
    <p:sldId id="291" r:id="rId10"/>
    <p:sldId id="265" r:id="rId11"/>
    <p:sldId id="266" r:id="rId12"/>
    <p:sldId id="264" r:id="rId13"/>
    <p:sldId id="280" r:id="rId14"/>
    <p:sldId id="259" r:id="rId15"/>
    <p:sldId id="267" r:id="rId16"/>
    <p:sldId id="277" r:id="rId17"/>
    <p:sldId id="271" r:id="rId18"/>
    <p:sldId id="272" r:id="rId19"/>
    <p:sldId id="275" r:id="rId20"/>
    <p:sldId id="274" r:id="rId21"/>
    <p:sldId id="282" r:id="rId22"/>
    <p:sldId id="304" r:id="rId23"/>
    <p:sldId id="283" r:id="rId24"/>
    <p:sldId id="303" r:id="rId25"/>
    <p:sldId id="305" r:id="rId26"/>
    <p:sldId id="306" r:id="rId27"/>
    <p:sldId id="278" r:id="rId28"/>
    <p:sldId id="285" r:id="rId29"/>
    <p:sldId id="279" r:id="rId30"/>
    <p:sldId id="297" r:id="rId31"/>
    <p:sldId id="302" r:id="rId32"/>
    <p:sldId id="294" r:id="rId33"/>
    <p:sldId id="295" r:id="rId34"/>
    <p:sldId id="301" r:id="rId35"/>
    <p:sldId id="286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33"/>
    <a:srgbClr val="FFFF00"/>
    <a:srgbClr val="000066"/>
    <a:srgbClr val="FF8000"/>
    <a:srgbClr val="408000"/>
    <a:srgbClr val="CCFF66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4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4099A-F0BA-4AE4-A17F-A14ABAE27C5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3F526-045B-4E48-BAE6-90FE967F2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7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fld id="{F207F342-74C0-4BB3-A862-46C64908D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83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7B77E-1314-4542-B562-88A1BDCFDE2D}" type="slidenum">
              <a:rPr lang="en-US"/>
              <a:pPr/>
              <a:t>1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7C527B-C965-4EFC-BF9B-1A0D7218D5E8}" type="slidenum">
              <a:rPr lang="en-US"/>
              <a:pPr/>
              <a:t>10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F28660-5B43-4726-8BD9-51ABC25DB044}" type="slidenum">
              <a:rPr lang="en-US"/>
              <a:pPr/>
              <a:t>11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34306-51A5-4D4E-B437-9667A43B00AD}" type="slidenum">
              <a:rPr lang="en-US"/>
              <a:pPr/>
              <a:t>12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83F14-561D-4C33-BE36-DFE5E0FF3981}" type="slidenum">
              <a:rPr lang="en-US"/>
              <a:pPr/>
              <a:t>13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054324-492A-4AC8-AFD8-FF8308A149F7}" type="slidenum">
              <a:rPr lang="en-US"/>
              <a:pPr/>
              <a:t>14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77BF6-6834-42A9-9836-1DBA62A70DCF}" type="slidenum">
              <a:rPr lang="en-US"/>
              <a:pPr/>
              <a:t>15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E1FDD-E8ED-4287-83EB-ED61DB7F74D6}" type="slidenum">
              <a:rPr lang="en-US"/>
              <a:pPr/>
              <a:t>17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41297-A1F1-41E3-B04A-32FCC007B72A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31E7E-D7E8-45A9-B324-A405BF74E643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DC47E-81E2-4D06-9DC4-B4059925F728}" type="slidenum">
              <a:rPr lang="en-US"/>
              <a:pPr/>
              <a:t>4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DA24D-C2BD-4035-91F9-A0B079AC4548}" type="slidenum">
              <a:rPr lang="en-US"/>
              <a:pPr/>
              <a:t>5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18838-80C3-4E8F-9AD3-8AF9E7A536E5}" type="slidenum">
              <a:rPr lang="en-US"/>
              <a:pPr/>
              <a:t>6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57FE4-4B11-4CC9-9DCA-436B059EB3B3}" type="slidenum">
              <a:rPr lang="en-US"/>
              <a:pPr/>
              <a:t>7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BC61E-E575-4EED-849E-F8E1AA75D019}" type="slidenum">
              <a:rPr lang="en-US"/>
              <a:pPr/>
              <a:t>8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F3D6C-686D-43EF-A4F6-90EBEE56118B}" type="slidenum">
              <a:rPr lang="en-US"/>
              <a:pPr/>
              <a:t>9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143000"/>
            <a:ext cx="5562600" cy="2286000"/>
          </a:xfrm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 algn="r"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4267200" cy="2057400"/>
          </a:xfrm>
          <a:effectLst/>
        </p:spPr>
        <p:txBody>
          <a:bodyPr/>
          <a:lstStyle>
            <a:lvl1pPr marL="0" indent="0">
              <a:buFont typeface="Wingdings" pitchFamily="-112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7426F138-501E-457F-A039-0290B17022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F36C5-97E6-4853-B91B-67CABCA3AD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02B0E-5C39-4149-8EEA-A5EE374F92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6763" y="2057400"/>
            <a:ext cx="4191000" cy="1143000"/>
          </a:xfrm>
        </p:spPr>
        <p:txBody>
          <a:bodyPr anchor="ctr"/>
          <a:lstStyle>
            <a:lvl1pPr algn="r">
              <a:defRPr b="1" i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95800" y="3352800"/>
            <a:ext cx="4271963" cy="1752600"/>
          </a:xfrm>
        </p:spPr>
        <p:txBody>
          <a:bodyPr lIns="92075" tIns="46038" rIns="92075" bIns="46038" anchor="ctr"/>
          <a:lstStyle>
            <a:lvl1pPr marL="0" indent="0" algn="r">
              <a:buFont typeface="Wingdings" pitchFamily="-11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785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09581-91D1-44D2-BCCF-1BD3FFD24E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EB54D-29FF-4837-BE53-649F17DD7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54369-2957-4301-925E-EF9A0C5302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660FF-DBF1-4C72-93F8-B900ECA648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62B7D-2DF7-44C2-90A9-C85D015B8F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34F62-D76F-457B-BA4E-786D7CD71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A92EB-9AAC-4CA8-B320-D61E6A271A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ED348-71BD-4AE3-9FC4-6F7BF6D84B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2C6A5-85D1-4864-9242-998B0E97D0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F39D8-FC45-42CE-BFD4-A361A3A397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B4BF3-055C-4E35-A380-5AA8DF513F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93913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341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9DE16-7CB2-45CD-961D-133F6D7E83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1027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1028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9" name="Rectangle 1029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10" name="Rectangle 1030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11" name="Rectangle 1031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12" name="Rectangle 1032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13" name="Rectangle 1033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14" name="Rectangle 1034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15" name="Rectangle 1035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16" name="Rectangle 1036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17" name="Rectangle 1037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18" name="Rectangle 1038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19" name="Rectangle 1039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20" name="Rectangle 1040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21" name="Rectangle 1041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22" name="Rectangle 1042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23" name="Rectangle 1043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24" name="Rectangle 1044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25" name="Rectangle 1045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26" name="Rectangle 1046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27" name="Rectangle 1047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28" name="Rectangle 1048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29" name="Rectangle 1049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30" name="Rectangle 1050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31" name="Rectangle 1051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32" name="Rectangle 1052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33" name="Rectangle 1053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34" name="Rectangle 1054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35" name="Rectangle 1055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36" name="Rectangle 1056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37" name="Rectangle 1057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38" name="Rectangle 1058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39" name="Rectangle 1059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40" name="Rectangle 1060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41" name="Rectangle 1061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42" name="Rectangle 1062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43" name="Rectangle 1063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44" name="Rectangle 1064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45" name="Rectangle 1065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46" name="Rectangle 1066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47" name="Rectangle 1067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48" name="Rectangle 1068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49" name="Rectangle 1069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50" name="Rectangle 1070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51" name="Rectangle 1071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52" name="Rectangle 1072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53" name="Rectangle 1073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54" name="Rectangle 1074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55" name="Rectangle 1075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56" name="Rectangle 1076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57" name="Rectangle 1077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58" name="Rectangle 1078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59" name="Rectangle 1079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60" name="Rectangle 1080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61" name="Rectangle 1081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62" name="Rectangle 1082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63" name="Rectangle 1083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64" name="Rectangle 1084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65" name="Rectangle 1085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66" name="Rectangle 1086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67" name="Rectangle 1087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</p:grpSp>
        <p:sp>
          <p:nvSpPr>
            <p:cNvPr id="6" name="Rectangle 1088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effectLst/>
              </a:endParaRPr>
            </a:p>
          </p:txBody>
        </p:sp>
        <p:sp>
          <p:nvSpPr>
            <p:cNvPr id="7" name="Rectangle 1089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effectLst/>
              </a:endParaRPr>
            </a:p>
          </p:txBody>
        </p:sp>
      </p:grpSp>
      <p:sp>
        <p:nvSpPr>
          <p:cNvPr id="68" name="Rectangle 1090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>
              <a:effectLst/>
              <a:latin typeface="Helvetica" pitchFamily="-84" charset="0"/>
            </a:endParaRPr>
          </a:p>
        </p:txBody>
      </p:sp>
      <p:sp>
        <p:nvSpPr>
          <p:cNvPr id="89155" name="Rectangle 1091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9156" name="Rectangle 109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0F313-7D6B-4870-A8FA-AF7C3A7F97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6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71BF8-DCAB-4636-A8FA-A1805F9E4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6909AC2C-452D-4533-ADC3-C1E4CAD01F2A}" type="datetimeFigureOut">
              <a:rPr lang="en-US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7D0CA424-AF60-4036-A876-90D2392D30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E8114E3F-433C-43F9-970A-1485049B2F26}" type="datetimeFigureOut">
              <a:rPr lang="en-US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0E5981CB-32E7-4285-BDAA-91BEE86921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48FAB8A5-FFBE-4660-B6C5-EE5C1C541EFE}" type="datetimeFigureOut">
              <a:rPr lang="en-US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E97B2520-EB9D-41BC-AA7C-1C18A539B2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094F8B88-4390-4A1C-8F3C-65ED2AEE4646}" type="datetimeFigureOut">
              <a:rPr lang="en-US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E95A3658-0944-4EB6-A52D-04EECC981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34BE0A16-DDAB-4245-AB4B-CB3DB77A3CCE}" type="datetimeFigureOut">
              <a:rPr lang="en-US"/>
              <a:pPr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40437878-030A-44FF-8A82-35A8929375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C220F-D1E9-4814-A0C4-27BAFE1FD5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18AE005A-E72E-4D81-A0AA-3569C0737C16}" type="datetimeFigureOut">
              <a:rPr lang="en-US"/>
              <a:pPr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AE2958BF-943F-4680-BCFC-7AD68C387A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9233E102-BC09-4AFC-B52F-C0A284CB872E}" type="datetimeFigureOut">
              <a:rPr lang="en-US"/>
              <a:pPr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2A89C6A1-4473-4E97-A1B6-AD9F6DFB27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BD557164-D2FE-492A-9D58-6AC6166009AB}" type="datetimeFigureOut">
              <a:rPr lang="en-US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78EAE21A-8CC8-4B96-83CC-5A8E9B2133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BFA1E3C6-2043-406C-BAD5-C75CC1AC67CB}" type="datetimeFigureOut">
              <a:rPr lang="en-US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49EE8DE7-219C-4B2F-ABD6-2A7F7AC7AE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05942A9B-4948-4C4C-B182-D127C6AED536}" type="datetimeFigureOut">
              <a:rPr lang="en-US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7043C746-9C5C-4B25-B21C-AA3D4A681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E354F1E4-1114-4159-A255-1D9F16EFD8F4}" type="datetimeFigureOut">
              <a:rPr lang="en-US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61FDB443-45E3-4D34-B68B-1DAD8633DC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F6937D5D-57CF-4BB6-8E8B-19F582B54950}" type="datetimeFigureOut">
              <a:rPr lang="en-US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48F5DDEC-796D-4AE7-A33F-35A04433A0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01551B97-3680-4468-9681-B39873798AD3}" type="datetimeFigureOut">
              <a:rPr lang="en-US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9E1AFC08-6E6B-413D-AA3A-273A6E3CF7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1AEA9772-DBA4-495D-BE26-C3CE35B9A46D}" type="datetimeFigureOut">
              <a:rPr lang="en-US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2F43D35E-58AF-4D87-B489-05E13B2062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51427517-39A8-49FE-A676-924B587AAB0A}" type="datetimeFigureOut">
              <a:rPr lang="en-US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02E6442C-7521-4762-B22C-8536D2139A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89AD9-5019-4D7C-903C-3405D2047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F0E92C82-031E-4FA0-8176-9D3917D2D199}" type="datetimeFigureOut">
              <a:rPr lang="en-US"/>
              <a:pPr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09B340A7-4DE8-4469-8537-EB0E86A5D8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89E410D6-A8A2-4752-A365-16C0C7416CC8}" type="datetimeFigureOut">
              <a:rPr lang="en-US"/>
              <a:pPr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AF460CD8-52BF-4E40-A937-6DEA3278C5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5C09E8D7-918F-4474-AC84-D41F99586025}" type="datetimeFigureOut">
              <a:rPr lang="en-US"/>
              <a:pPr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97E4945C-CEED-45BF-A6B3-FD3D08FBCD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A453C888-4BAD-4ED6-8C74-7B68B9FE8AF9}" type="datetimeFigureOut">
              <a:rPr lang="en-US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AFFD4550-E02D-4C62-9111-A918C2823E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0DB858A9-7B55-4D8B-880C-1362EFA12080}" type="datetimeFigureOut">
              <a:rPr lang="en-US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DD782607-A503-4605-8042-726CA6F7F7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F6A00BDF-4A87-4120-920E-5F67F6E067BB}" type="datetimeFigureOut">
              <a:rPr lang="en-US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7DB2AA0B-36CA-4115-AA44-5EBD2A8547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2289EEA8-F078-49FB-9E1A-47DEA30A3F12}" type="datetimeFigureOut">
              <a:rPr lang="en-US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A36673CF-6E82-4579-9546-E415834C25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6878-881C-4EBE-93C4-0EEEBA1029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A40A-63D9-4321-AB61-74938C599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C5BA-2CBE-4614-974D-2F7A110E7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28430-71CB-46E6-8365-BA37C5686C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C01B-6E70-4E24-B4FE-3B1FDA91B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37E4-2EA6-48D5-A24A-DF82D09C0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B5BC-64CC-44B0-A9E4-93D100F26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5CDF-6B70-4193-8ED1-C58B9D66C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302C-3955-489D-91BA-0408D94D4A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2A7C-F4F7-413A-91BF-94442D51F4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ACC7-D9C0-4210-BBE0-511C93A32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4095-A49D-418B-93FA-C278227BC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D04CC-C7E7-40C6-AB81-AE53BDD947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4F6E3-7AB7-48DA-B2D9-28D99A9821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31599-B7B7-4422-A7BC-F4FF939FF0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87261-8CC0-4A34-BE08-B01C279A86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Copperplate Gothic Light" pitchFamily="34" charset="0"/>
                <a:ea typeface="ヒラギノ角ゴ Pro W3" pitchFamily="-84" charset="-128"/>
              </a:defRPr>
            </a:lvl1pPr>
          </a:lstStyle>
          <a:p>
            <a:fld id="{91B3B2A3-D710-4218-8E22-B6ECDDD2B79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9" r:id="rId1"/>
    <p:sldLayoutId id="2147485479" r:id="rId2"/>
    <p:sldLayoutId id="2147485480" r:id="rId3"/>
    <p:sldLayoutId id="2147485481" r:id="rId4"/>
    <p:sldLayoutId id="2147485482" r:id="rId5"/>
    <p:sldLayoutId id="2147485483" r:id="rId6"/>
    <p:sldLayoutId id="2147485484" r:id="rId7"/>
    <p:sldLayoutId id="2147485485" r:id="rId8"/>
    <p:sldLayoutId id="2147485486" r:id="rId9"/>
    <p:sldLayoutId id="2147485487" r:id="rId10"/>
    <p:sldLayoutId id="2147485488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12" charset="0"/>
          <a:ea typeface="ヒラギノ角ゴ Pro W3" pitchFamily="-112" charset="-128"/>
          <a:cs typeface="ヒラギノ角ゴ Pro W3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12" charset="0"/>
          <a:ea typeface="ヒラギノ角ゴ Pro W3" pitchFamily="-112" charset="-128"/>
          <a:cs typeface="ヒラギノ角ゴ Pro W3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12" charset="0"/>
          <a:ea typeface="ヒラギノ角ゴ Pro W3" pitchFamily="-112" charset="-128"/>
          <a:cs typeface="ヒラギノ角ゴ Pro W3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12" charset="0"/>
          <a:ea typeface="ヒラギノ角ゴ Pro W3" pitchFamily="-112" charset="-128"/>
          <a:cs typeface="ヒラギノ角ゴ Pro W3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12" charset="0"/>
          <a:ea typeface="ヒラギノ角ゴ Pro W3" pitchFamily="-112" charset="-128"/>
          <a:cs typeface="ヒラギノ角ゴ Pro W3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12" charset="0"/>
          <a:ea typeface="ヒラギノ角ゴ Pro W3" pitchFamily="-112" charset="-128"/>
          <a:cs typeface="ヒラギノ角ゴ Pro W3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12" charset="0"/>
          <a:ea typeface="ヒラギノ角ゴ Pro W3" pitchFamily="-112" charset="-128"/>
          <a:cs typeface="ヒラギノ角ゴ Pro W3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12" charset="0"/>
          <a:ea typeface="ヒラギノ角ゴ Pro W3" pitchFamily="-112" charset="-128"/>
          <a:cs typeface="ヒラギノ角ゴ Pro W3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23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78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effectLst/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785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effectLst/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78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effectLst/>
                <a:latin typeface="Arial" pitchFamily="34" charset="0"/>
              </a:defRPr>
            </a:lvl1pPr>
          </a:lstStyle>
          <a:p>
            <a:fld id="{DDE7BF6D-DCB1-43B7-8362-3D02B1B326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0" r:id="rId1"/>
    <p:sldLayoutId id="2147485489" r:id="rId2"/>
    <p:sldLayoutId id="2147485490" r:id="rId3"/>
    <p:sldLayoutId id="2147485491" r:id="rId4"/>
    <p:sldLayoutId id="2147485492" r:id="rId5"/>
    <p:sldLayoutId id="2147485493" r:id="rId6"/>
    <p:sldLayoutId id="2147485494" r:id="rId7"/>
    <p:sldLayoutId id="2147485495" r:id="rId8"/>
    <p:sldLayoutId id="2147485496" r:id="rId9"/>
    <p:sldLayoutId id="2147485497" r:id="rId10"/>
    <p:sldLayoutId id="2147485498" r:id="rId11"/>
  </p:sldLayoutIdLst>
  <p:transition spd="med">
    <p:fade/>
  </p:transition>
  <p:txStyles>
    <p:titleStyle>
      <a:lvl1pPr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2"/>
          </a:solidFill>
          <a:latin typeface="Arial" pitchFamily="-112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2"/>
          </a:solidFill>
          <a:latin typeface="Arial" pitchFamily="-112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2"/>
          </a:solidFill>
          <a:latin typeface="Arial" pitchFamily="-112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2"/>
          </a:solidFill>
          <a:latin typeface="Arial" pitchFamily="-112" charset="0"/>
          <a:ea typeface="MS PGothic" pitchFamily="34" charset="-128"/>
          <a:cs typeface="ＭＳ Ｐゴシック" pitchFamily="-112" charset="-128"/>
        </a:defRPr>
      </a:lvl5pPr>
      <a:lvl6pPr marL="457200" algn="l" rtl="0" fontAlgn="base">
        <a:spcBef>
          <a:spcPct val="20000"/>
        </a:spcBef>
        <a:spcAft>
          <a:spcPct val="0"/>
        </a:spcAft>
        <a:defRPr sz="3600">
          <a:solidFill>
            <a:schemeClr val="tx2"/>
          </a:solidFill>
          <a:latin typeface="Arial" pitchFamily="-112" charset="0"/>
        </a:defRPr>
      </a:lvl6pPr>
      <a:lvl7pPr marL="914400" algn="l" rtl="0" fontAlgn="base">
        <a:spcBef>
          <a:spcPct val="20000"/>
        </a:spcBef>
        <a:spcAft>
          <a:spcPct val="0"/>
        </a:spcAft>
        <a:defRPr sz="3600">
          <a:solidFill>
            <a:schemeClr val="tx2"/>
          </a:solidFill>
          <a:latin typeface="Arial" pitchFamily="-112" charset="0"/>
        </a:defRPr>
      </a:lvl7pPr>
      <a:lvl8pPr marL="1371600" algn="l" rtl="0" fontAlgn="base">
        <a:spcBef>
          <a:spcPct val="20000"/>
        </a:spcBef>
        <a:spcAft>
          <a:spcPct val="0"/>
        </a:spcAft>
        <a:defRPr sz="3600">
          <a:solidFill>
            <a:schemeClr val="tx2"/>
          </a:solidFill>
          <a:latin typeface="Arial" pitchFamily="-112" charset="0"/>
        </a:defRPr>
      </a:lvl8pPr>
      <a:lvl9pPr marL="1828800" algn="l" rtl="0" fontAlgn="base">
        <a:spcBef>
          <a:spcPct val="20000"/>
        </a:spcBef>
        <a:spcAft>
          <a:spcPct val="0"/>
        </a:spcAft>
        <a:defRPr sz="36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-11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-11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-11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-11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33400"/>
            <a:ext cx="81629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" name="Rectangle 109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" name="Rectangle 10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" name="Rectangle 10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/>
                <a:latin typeface="Helvetica" pitchFamily="-84" charset="0"/>
              </a:defRPr>
            </a:lvl1pPr>
          </a:lstStyle>
          <a:p>
            <a:fld id="{C298FCFA-6744-4F7C-8C29-0704D87990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1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Arial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Arial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effectLst/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effectLst/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effectLst/>
                <a:latin typeface="Helvetica" pitchFamily="-84" charset="0"/>
              </a:defRPr>
            </a:lvl1pPr>
          </a:lstStyle>
          <a:p>
            <a:fld id="{DF911C10-189A-42E4-9448-5546A6B3002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02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MS PGothic" pitchFamily="34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MS PGothic" pitchFamily="34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MS PGothic" pitchFamily="34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MS PGothic" pitchFamily="34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3"/>
        </a:buBlip>
        <a:defRPr kumimoji="1" sz="32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4"/>
        </a:buBlip>
        <a:defRPr kumimoji="1" sz="2800">
          <a:solidFill>
            <a:schemeClr val="tx1"/>
          </a:solidFill>
          <a:latin typeface="Arial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3"/>
        </a:buBlip>
        <a:defRPr kumimoji="1" sz="2400">
          <a:solidFill>
            <a:schemeClr val="tx1"/>
          </a:solidFill>
          <a:latin typeface="Arial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4"/>
        </a:buBlip>
        <a:defRPr kumimoji="1"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3"/>
        </a:buBlip>
        <a:defRPr kumimoji="1"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3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3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3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3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eaLnBrk="1" hangingPunct="1">
              <a:defRPr sz="1200">
                <a:solidFill>
                  <a:srgbClr val="FFFFFF"/>
                </a:solidFill>
                <a:effectLst/>
                <a:latin typeface="Calibri" pitchFamily="34" charset="0"/>
              </a:defRPr>
            </a:lvl1pPr>
          </a:lstStyle>
          <a:p>
            <a:fld id="{83823785-2493-406E-8368-4F603DEAEC2B}" type="datetimeFigureOut">
              <a:rPr lang="en-US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effectLst/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FFFFFF"/>
                </a:solidFill>
                <a:effectLst/>
                <a:latin typeface="Calibri" pitchFamily="34" charset="0"/>
              </a:defRPr>
            </a:lvl1pPr>
          </a:lstStyle>
          <a:p>
            <a:fld id="{20A4FC93-5922-49A3-A7A5-FE3E50813212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eaLnBrk="1" hangingPunct="1">
              <a:defRPr sz="1200">
                <a:solidFill>
                  <a:srgbClr val="FFFFFF"/>
                </a:solidFill>
                <a:effectLst/>
                <a:latin typeface="Calibri" pitchFamily="34" charset="0"/>
              </a:defRPr>
            </a:lvl1pPr>
          </a:lstStyle>
          <a:p>
            <a:fld id="{33B72F9F-EA6C-4579-9D60-B95A5D6F0744}" type="datetimeFigureOut">
              <a:rPr lang="en-US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effectLst/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FFFFFF"/>
                </a:solidFill>
                <a:effectLst/>
                <a:latin typeface="Calibri" pitchFamily="34" charset="0"/>
              </a:defRPr>
            </a:lvl1pPr>
          </a:lstStyle>
          <a:p>
            <a:fld id="{1F845A01-649D-4F4E-924D-BCE8AC093F13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536" r:id="rId1"/>
    <p:sldLayoutId id="2147485537" r:id="rId2"/>
    <p:sldLayoutId id="2147485538" r:id="rId3"/>
    <p:sldLayoutId id="2147485539" r:id="rId4"/>
    <p:sldLayoutId id="2147485540" r:id="rId5"/>
    <p:sldLayoutId id="2147485541" r:id="rId6"/>
    <p:sldLayoutId id="2147485542" r:id="rId7"/>
    <p:sldLayoutId id="2147485543" r:id="rId8"/>
    <p:sldLayoutId id="2147485544" r:id="rId9"/>
    <p:sldLayoutId id="2147485545" r:id="rId10"/>
    <p:sldLayoutId id="2147485546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1B3B2A3-D710-4218-8E22-B6ECDDD2B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584" r:id="rId1"/>
    <p:sldLayoutId id="2147485585" r:id="rId2"/>
    <p:sldLayoutId id="2147485586" r:id="rId3"/>
    <p:sldLayoutId id="2147485587" r:id="rId4"/>
    <p:sldLayoutId id="2147485588" r:id="rId5"/>
    <p:sldLayoutId id="2147485589" r:id="rId6"/>
    <p:sldLayoutId id="2147485590" r:id="rId7"/>
    <p:sldLayoutId id="2147485591" r:id="rId8"/>
    <p:sldLayoutId id="2147485592" r:id="rId9"/>
    <p:sldLayoutId id="2147485593" r:id="rId10"/>
    <p:sldLayoutId id="2147485594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opensecrets.org/outsidespending/summ.php?chrt=V&amp;type=S" TargetMode="External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theragblog.blogspot.com" TargetMode="Externa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jobsanger.blogspot.com/2012/01/can-brown-warren-keep-special-interest.html" TargetMode="External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s.google.com/url?sa=i&amp;rct=j&amp;q=Citizens%20United%20political%20cartoons&amp;source=images&amp;cd=&amp;docid=iXEDXG30eOGeOM&amp;tbnid=_cX3p6XHCYynKM:&amp;ved=0CAQQjB0&amp;url=http://www.citizenvox.org/2011/11/04/the-limits-of-free-speech-citizens-united-vs-occupy-wall-street/cu-cartooon/&amp;ei=fKr2Ub2iNajh4AOrlYDIBQ&amp;bvm=bv.49784469,d.dmg&amp;psig=AFQjCNGPydE7IP51DHF6NaJDYBNKEF7Whw&amp;ust=1375206133662221" TargetMode="External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google.com/url?sa=i&amp;rct=j&amp;q=Citizens%20United%20political%20cartoons&amp;source=images&amp;cd=&amp;docid=Aoq9jxtkXen4iM&amp;tbnid=DC3QnVOVPSSzAM:&amp;ved=0CAQQjB0&amp;url=http://thecomicnews.com/edtoons/2012/0118/pacs/01.php&amp;ei=LKv2UfqBM-3K4APh84GIBw&amp;bvm=bv.49784469,d.dmg&amp;psig=AFQjCNGPydE7IP51DHF6NaJDYBNKEF7Whw&amp;ust=1375206133662221" TargetMode="External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838200"/>
            <a:ext cx="7467600" cy="1143000"/>
          </a:xfrm>
        </p:spPr>
        <p:txBody>
          <a:bodyPr/>
          <a:lstStyle/>
          <a:p>
            <a:pPr eaLnBrk="1" hangingPunct="1"/>
            <a:endParaRPr lang="en-US" sz="4800" b="1" dirty="0" smtClean="0">
              <a:latin typeface="Georg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105400"/>
            <a:ext cx="7239000" cy="17526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charset="0"/>
              <a:buNone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Interest Groups and</a:t>
            </a:r>
            <a:r>
              <a:rPr lang="en-US" sz="3200" b="1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the Political Process </a:t>
            </a:r>
          </a:p>
          <a:p>
            <a:pPr algn="ctr" eaLnBrk="1" hangingPunct="1">
              <a:buFont typeface="Wingdings" charset="0"/>
              <a:buNone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Post-</a:t>
            </a:r>
            <a:r>
              <a:rPr lang="en-US" sz="3200" b="1" i="1" dirty="0" smtClean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Citizens United</a:t>
            </a:r>
            <a:endParaRPr lang="en-US" sz="3200" b="1" dirty="0">
              <a:solidFill>
                <a:srgbClr val="FFFF00"/>
              </a:solidFill>
              <a:latin typeface="Georgia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029200" cy="1219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i="1" dirty="0" smtClean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501(c) </a:t>
            </a:r>
            <a:r>
              <a:rPr lang="en-US" b="1" i="1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Groups</a:t>
            </a:r>
            <a:endParaRPr lang="en-US" sz="3600" b="1" i="1" dirty="0">
              <a:solidFill>
                <a:schemeClr val="tx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47244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"/>
              <a:defRPr/>
            </a:pPr>
            <a:r>
              <a:rPr lang="en-US" sz="2800" b="1" dirty="0">
                <a:solidFill>
                  <a:srgbClr val="CCFF66"/>
                </a:solidFill>
                <a:latin typeface="Georgia" charset="0"/>
                <a:ea typeface="ＭＳ Ｐゴシック" charset="0"/>
              </a:rPr>
              <a:t>Nonprofit, tax-exempt interest groups that can engage in varying levels of political activity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"/>
              <a:defRPr/>
            </a:pPr>
            <a:r>
              <a:rPr lang="en-US" sz="2800" b="1" dirty="0">
                <a:solidFill>
                  <a:srgbClr val="CCFF66"/>
                </a:solidFill>
                <a:latin typeface="Georgia" charset="0"/>
                <a:ea typeface="ＭＳ Ｐゴシック" charset="0"/>
              </a:rPr>
              <a:t>Not subject to FEC disclosure rules.</a:t>
            </a:r>
          </a:p>
          <a:p>
            <a:pPr eaLnBrk="1" hangingPunct="1">
              <a:lnSpc>
                <a:spcPct val="40000"/>
              </a:lnSpc>
              <a:buFont typeface="Wingdings" charset="0"/>
              <a:buNone/>
              <a:defRPr/>
            </a:pPr>
            <a:endParaRPr lang="en-US" sz="2800" b="1" dirty="0">
              <a:solidFill>
                <a:srgbClr val="CCFF66"/>
              </a:solidFill>
              <a:latin typeface="Georgi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"/>
              <a:defRPr/>
            </a:pPr>
            <a:endParaRPr lang="en-US" sz="2800" b="1" dirty="0">
              <a:solidFill>
                <a:srgbClr val="CCFF66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0597" name="Picture 1" descr="Emerge-America-e135464540683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572000"/>
            <a:ext cx="4445000" cy="16700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10598" name="Picture 2" descr="501c3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914400"/>
            <a:ext cx="2362200" cy="28019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10599" name="Picture 6" descr="130516_EX_TEAPARTY.jpg.CROP.rectangle3-larg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038600"/>
            <a:ext cx="3886200" cy="2366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990600"/>
            <a:ext cx="55626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CC33"/>
                </a:solidFill>
              </a:rPr>
              <a:t>Campaign Finance Reform</a:t>
            </a:r>
            <a:endParaRPr lang="en-US" b="1" dirty="0"/>
          </a:p>
        </p:txBody>
      </p:sp>
      <p:sp>
        <p:nvSpPr>
          <p:cNvPr id="131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962400"/>
            <a:ext cx="5334000" cy="2209800"/>
          </a:xfrm>
          <a:effectLst>
            <a:outerShdw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i="0">
                <a:latin typeface="Georgia Bold" pitchFamily="1" charset="0"/>
              </a:rPr>
              <a:t>The Supreme Court Weighs In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latin typeface="Georgia" pitchFamily="18" charset="0"/>
              </a:rPr>
              <a:t>Buckley v. Valeo </a:t>
            </a:r>
            <a:r>
              <a:rPr lang="en-US" b="1" smtClean="0">
                <a:latin typeface="Georgia" pitchFamily="18" charset="0"/>
              </a:rPr>
              <a:t>(1976)</a:t>
            </a:r>
            <a:endParaRPr lang="en-US" b="1" i="1" smtClean="0">
              <a:latin typeface="Georgia" pitchFamily="18" charset="0"/>
            </a:endParaRP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4876800" cy="44958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Spending money to finance campaigns is a form of constitutionally protected free speech through the             1</a:t>
            </a:r>
            <a:r>
              <a:rPr lang="en-US" baseline="30000" smtClean="0">
                <a:latin typeface="Georgia" pitchFamily="18" charset="0"/>
              </a:rPr>
              <a:t>st</a:t>
            </a:r>
            <a:r>
              <a:rPr lang="en-US" smtClean="0">
                <a:latin typeface="Georgia" pitchFamily="18" charset="0"/>
              </a:rPr>
              <a:t> Amendment</a:t>
            </a:r>
          </a:p>
          <a:p>
            <a:pPr eaLnBrk="1" hangingPunct="1"/>
            <a:r>
              <a:rPr lang="en-US" smtClean="0">
                <a:latin typeface="Georgia" pitchFamily="18" charset="0"/>
              </a:rPr>
              <a:t>Candidates can spend an unlimited amount of their own money to finance their own campaigns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latin typeface="Georgia" pitchFamily="18" charset="0"/>
              </a:rPr>
              <a:t>McConnell v. FEC </a:t>
            </a:r>
            <a:r>
              <a:rPr lang="en-US" b="1" smtClean="0">
                <a:latin typeface="Georgia" pitchFamily="18" charset="0"/>
              </a:rPr>
              <a:t>(2003)</a:t>
            </a:r>
            <a:endParaRPr lang="en-US" b="1" i="1" smtClean="0">
              <a:latin typeface="Georgia" pitchFamily="18" charset="0"/>
            </a:endParaRPr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4953000" cy="44958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Rehnquist Court upheld most of McCain-Feingold a.k.a. BCRA</a:t>
            </a:r>
          </a:p>
          <a:p>
            <a:pPr eaLnBrk="1" hangingPunct="1"/>
            <a:r>
              <a:rPr lang="en-US" smtClean="0">
                <a:latin typeface="Georgia" pitchFamily="18" charset="0"/>
              </a:rPr>
              <a:t>Restrictions on free speech justified by government</a:t>
            </a:r>
            <a:r>
              <a:rPr lang="ja-JP" altLang="en-US" smtClean="0">
                <a:latin typeface="Georgia" pitchFamily="18" charset="0"/>
              </a:rPr>
              <a:t>’</a:t>
            </a:r>
            <a:r>
              <a:rPr lang="en-US" altLang="ja-JP" smtClean="0">
                <a:latin typeface="Georgia" pitchFamily="18" charset="0"/>
              </a:rPr>
              <a:t>s interest to prevent corruption in campaigns</a:t>
            </a:r>
            <a:endParaRPr lang="en-US" smtClean="0">
              <a:latin typeface="Georgia" pitchFamily="18" charset="0"/>
            </a:endParaRPr>
          </a:p>
        </p:txBody>
      </p:sp>
      <p:pic>
        <p:nvPicPr>
          <p:cNvPr id="116739" name="Picture 6" descr="lobbyist_money1-200x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00200"/>
            <a:ext cx="3148013" cy="472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latin typeface="Georgia" pitchFamily="18" charset="0"/>
              </a:rPr>
              <a:t>Citizens United v. FEC </a:t>
            </a:r>
            <a:r>
              <a:rPr lang="en-US" b="1" smtClean="0">
                <a:latin typeface="Georgia" pitchFamily="18" charset="0"/>
              </a:rPr>
              <a:t>(2010)</a:t>
            </a:r>
            <a:endParaRPr lang="en-US" b="1" i="1" smtClean="0">
              <a:latin typeface="Georgia" pitchFamily="18" charset="0"/>
            </a:endParaRPr>
          </a:p>
        </p:txBody>
      </p:sp>
      <p:pic>
        <p:nvPicPr>
          <p:cNvPr id="118786" name="Picture 4" descr="hillary%20the%20mov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3200400" cy="3886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524000"/>
            <a:ext cx="5257800" cy="4724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smtClean="0">
                <a:latin typeface="Georgia" pitchFamily="18" charset="0"/>
              </a:rPr>
              <a:t>BACKGROUND:</a:t>
            </a:r>
          </a:p>
          <a:p>
            <a:pPr marL="0" indent="0" eaLnBrk="1" hangingPunct="1"/>
            <a:r>
              <a:rPr lang="en-US" smtClean="0">
                <a:latin typeface="Georgia" pitchFamily="18" charset="0"/>
              </a:rPr>
              <a:t>Conservative non-profit produced </a:t>
            </a:r>
            <a:r>
              <a:rPr lang="en-US" altLang="en-US" smtClean="0">
                <a:latin typeface="Georgia" pitchFamily="18" charset="0"/>
              </a:rPr>
              <a:t>“</a:t>
            </a:r>
            <a:r>
              <a:rPr lang="en-US" smtClean="0">
                <a:latin typeface="Georgia" pitchFamily="18" charset="0"/>
              </a:rPr>
              <a:t>Hilary:  The Movie</a:t>
            </a:r>
            <a:r>
              <a:rPr lang="en-US" altLang="en-US" smtClean="0">
                <a:latin typeface="Georgia" pitchFamily="18" charset="0"/>
              </a:rPr>
              <a:t>”</a:t>
            </a:r>
            <a:endParaRPr lang="en-US" altLang="ja-JP" smtClean="0">
              <a:latin typeface="Georgia" pitchFamily="18" charset="0"/>
            </a:endParaRPr>
          </a:p>
          <a:p>
            <a:pPr marL="0" indent="0" eaLnBrk="1" hangingPunct="1"/>
            <a:r>
              <a:rPr lang="en-US" smtClean="0">
                <a:latin typeface="Georgia" pitchFamily="18" charset="0"/>
              </a:rPr>
              <a:t>Purchase airtime on cable TV during 2008 election</a:t>
            </a:r>
            <a:endParaRPr lang="en-US" smtClean="0"/>
          </a:p>
          <a:p>
            <a:pPr marL="0" indent="0" eaLnBrk="1" hangingPunct="1"/>
            <a:r>
              <a:rPr lang="en-US" smtClean="0">
                <a:latin typeface="Georgia" pitchFamily="18" charset="0"/>
              </a:rPr>
              <a:t>FEC deemed movie </a:t>
            </a:r>
            <a:r>
              <a:rPr lang="en-US" altLang="en-US" smtClean="0">
                <a:latin typeface="Georgia" pitchFamily="18" charset="0"/>
              </a:rPr>
              <a:t>“</a:t>
            </a:r>
            <a:r>
              <a:rPr lang="en-US" smtClean="0">
                <a:latin typeface="Georgia" pitchFamily="18" charset="0"/>
              </a:rPr>
              <a:t>electioneering communication</a:t>
            </a:r>
            <a:r>
              <a:rPr lang="en-US" altLang="en-US" smtClean="0">
                <a:latin typeface="Georgia" pitchFamily="18" charset="0"/>
              </a:rPr>
              <a:t>”</a:t>
            </a:r>
            <a:r>
              <a:rPr lang="en-US" smtClean="0">
                <a:latin typeface="Georgia" pitchFamily="18" charset="0"/>
              </a:rPr>
              <a:t> in violation of BCRA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2" descr="Citizens United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0538" y="1828800"/>
            <a:ext cx="4843462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latin typeface="Georgia" pitchFamily="18" charset="0"/>
              </a:rPr>
              <a:t>Citizens United v. FEC </a:t>
            </a:r>
            <a:r>
              <a:rPr lang="en-US" b="1" smtClean="0">
                <a:latin typeface="Georgia" pitchFamily="18" charset="0"/>
              </a:rPr>
              <a:t>(2010)</a:t>
            </a:r>
            <a:endParaRPr lang="en-US" b="1" i="1" smtClean="0">
              <a:latin typeface="Georgia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" y="1676400"/>
            <a:ext cx="8502650" cy="4724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smtClean="0">
                <a:latin typeface="Georgia" pitchFamily="18" charset="0"/>
              </a:rPr>
              <a:t>SCOTUS DECISION:</a:t>
            </a:r>
          </a:p>
          <a:p>
            <a:pPr marL="0" indent="0" eaLnBrk="1" hangingPunct="1"/>
            <a:r>
              <a:rPr lang="en-US" smtClean="0">
                <a:latin typeface="Georgia" pitchFamily="18" charset="0"/>
              </a:rPr>
              <a:t>Political spending is                                                protected speech under                                                       the 1</a:t>
            </a:r>
            <a:r>
              <a:rPr lang="en-US" baseline="30000" smtClean="0">
                <a:latin typeface="Georgia" pitchFamily="18" charset="0"/>
              </a:rPr>
              <a:t>st</a:t>
            </a:r>
            <a:r>
              <a:rPr lang="en-US" smtClean="0">
                <a:latin typeface="Georgia" pitchFamily="18" charset="0"/>
              </a:rPr>
              <a:t> Amendment</a:t>
            </a:r>
          </a:p>
          <a:p>
            <a:pPr marL="0" indent="0" eaLnBrk="1" hangingPunct="1"/>
            <a:r>
              <a:rPr lang="en-US" smtClean="0">
                <a:latin typeface="Georgia" pitchFamily="18" charset="0"/>
              </a:rPr>
              <a:t>Gov</a:t>
            </a:r>
            <a:r>
              <a:rPr lang="en-US" altLang="en-US" smtClean="0">
                <a:latin typeface="Georgia" pitchFamily="18" charset="0"/>
              </a:rPr>
              <a:t>’</a:t>
            </a:r>
            <a:r>
              <a:rPr lang="en-US" smtClean="0">
                <a:latin typeface="Georgia" pitchFamily="18" charset="0"/>
              </a:rPr>
              <a:t>t may not keep                                                  corporations or unions                                                         from spending money                                                     to support or denounce                                                                     individual candidates in elections</a:t>
            </a:r>
          </a:p>
          <a:p>
            <a:pPr marL="0" indent="0" eaLnBrk="1" hangingPunct="1"/>
            <a:r>
              <a:rPr lang="en-US" smtClean="0">
                <a:latin typeface="Georgia" pitchFamily="18" charset="0"/>
              </a:rPr>
              <a:t>Upheld bans on direct contributions to candidates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572000"/>
          </a:xfrm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 U.S. constitutional law and corporate law case dealing with the regulation of campaign spending by organizations. </a:t>
            </a:r>
            <a:endParaRPr lang="en-US" sz="2400" dirty="0" smtClean="0">
              <a:solidFill>
                <a:schemeClr val="accent2"/>
              </a:solidFill>
            </a:endParaRPr>
          </a:p>
          <a:p>
            <a:r>
              <a:rPr lang="en-US" sz="2400" dirty="0" smtClean="0">
                <a:solidFill>
                  <a:schemeClr val="accent2"/>
                </a:solidFill>
              </a:rPr>
              <a:t>The</a:t>
            </a:r>
            <a:r>
              <a:rPr lang="en-US" sz="2400" dirty="0">
                <a:solidFill>
                  <a:schemeClr val="accent2"/>
                </a:solidFill>
              </a:rPr>
              <a:t> United States Supreme Court held (5–4) that freedom of speech prohibited the government from restricting independent political expenditures by a </a:t>
            </a:r>
            <a:r>
              <a:rPr lang="en-US" sz="2400" u="sng" dirty="0">
                <a:solidFill>
                  <a:schemeClr val="accent2"/>
                </a:solidFill>
              </a:rPr>
              <a:t>nonprofit corporation</a:t>
            </a:r>
            <a:r>
              <a:rPr lang="en-US" sz="2400" dirty="0">
                <a:solidFill>
                  <a:schemeClr val="accent2"/>
                </a:solidFill>
              </a:rPr>
              <a:t>. </a:t>
            </a:r>
            <a:endParaRPr lang="en-US" sz="2400" dirty="0" smtClean="0">
              <a:solidFill>
                <a:schemeClr val="accent2"/>
              </a:solidFill>
            </a:endParaRPr>
          </a:p>
          <a:p>
            <a:r>
              <a:rPr lang="en-US" sz="2400" dirty="0" smtClean="0">
                <a:solidFill>
                  <a:schemeClr val="accent2"/>
                </a:solidFill>
              </a:rPr>
              <a:t>This has been </a:t>
            </a:r>
            <a:r>
              <a:rPr lang="en-US" sz="2400" dirty="0">
                <a:solidFill>
                  <a:schemeClr val="accent2"/>
                </a:solidFill>
              </a:rPr>
              <a:t>extended to </a:t>
            </a:r>
            <a:r>
              <a:rPr lang="en-US" sz="2400" u="sng" dirty="0">
                <a:solidFill>
                  <a:schemeClr val="accent2"/>
                </a:solidFill>
              </a:rPr>
              <a:t>for-profit corporations</a:t>
            </a:r>
            <a:r>
              <a:rPr lang="en-US" sz="2400" dirty="0">
                <a:solidFill>
                  <a:schemeClr val="accent2"/>
                </a:solidFill>
              </a:rPr>
              <a:t>, </a:t>
            </a:r>
            <a:r>
              <a:rPr lang="en-US" sz="2400" u="sng" dirty="0">
                <a:solidFill>
                  <a:schemeClr val="accent2"/>
                </a:solidFill>
              </a:rPr>
              <a:t>labor </a:t>
            </a:r>
            <a:r>
              <a:rPr lang="en-US" sz="2400" u="sng" dirty="0" smtClean="0">
                <a:solidFill>
                  <a:schemeClr val="accent2"/>
                </a:solidFill>
              </a:rPr>
              <a:t>unions</a:t>
            </a:r>
            <a:r>
              <a:rPr lang="en-US" sz="2400" dirty="0" smtClean="0">
                <a:solidFill>
                  <a:schemeClr val="accent2"/>
                </a:solidFill>
              </a:rPr>
              <a:t> and </a:t>
            </a:r>
            <a:r>
              <a:rPr lang="en-US" sz="2400" dirty="0">
                <a:solidFill>
                  <a:schemeClr val="accent2"/>
                </a:solidFill>
              </a:rPr>
              <a:t>other </a:t>
            </a:r>
            <a:r>
              <a:rPr lang="en-US" sz="2400" u="sng" dirty="0">
                <a:solidFill>
                  <a:schemeClr val="accent2"/>
                </a:solidFill>
              </a:rPr>
              <a:t>associations</a:t>
            </a:r>
            <a:endParaRPr lang="en-US" sz="24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656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Georgia" pitchFamily="18" charset="0"/>
              </a:rPr>
              <a:t>Consequences of </a:t>
            </a:r>
            <a:r>
              <a:rPr lang="en-US" sz="3200" b="1" i="1" smtClean="0">
                <a:latin typeface="Georgia" pitchFamily="18" charset="0"/>
              </a:rPr>
              <a:t>Citizens United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0"/>
            <a:ext cx="8229600" cy="1905000"/>
          </a:xfrm>
          <a:solidFill>
            <a:srgbClr val="CCFFCC"/>
          </a:solidFill>
          <a:ln w="19050"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Georgia" pitchFamily="18" charset="0"/>
              </a:rPr>
              <a:t>Opens flood gates for advocacy spending in campaigns ($1.3 billion in 2012 election cycle)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Georgia" pitchFamily="18" charset="0"/>
              </a:rPr>
              <a:t>Disclosure and transparency issues</a:t>
            </a:r>
            <a:endParaRPr lang="en-US" smtClean="0">
              <a:solidFill>
                <a:schemeClr val="bg2"/>
              </a:solidFill>
            </a:endParaRP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Georgia" pitchFamily="18" charset="0"/>
              </a:rPr>
              <a:t>Paves the way for Super PACs</a:t>
            </a:r>
          </a:p>
        </p:txBody>
      </p:sp>
      <p:pic>
        <p:nvPicPr>
          <p:cNvPr id="122883" name="Picture 1" descr="Citizens Unit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143000"/>
            <a:ext cx="4394200" cy="32956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McCutcheon v. </a:t>
            </a:r>
            <a:r>
              <a:rPr lang="en-US" dirty="0" smtClean="0"/>
              <a:t>FEC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Collective </a:t>
            </a:r>
            <a:r>
              <a:rPr lang="en-US" dirty="0"/>
              <a:t>contribution limits to campaign finance are unconstitutional. </a:t>
            </a:r>
            <a:endParaRPr lang="en-US" b="1" dirty="0" smtClean="0"/>
          </a:p>
          <a:p>
            <a:r>
              <a:rPr lang="en-US" dirty="0"/>
              <a:t>The decision held that </a:t>
            </a:r>
            <a:r>
              <a:rPr lang="en-US" dirty="0" smtClean="0"/>
              <a:t>a </a:t>
            </a:r>
            <a:r>
              <a:rPr lang="en-US" dirty="0"/>
              <a:t>limit on contributions an </a:t>
            </a:r>
            <a:r>
              <a:rPr lang="en-US" u="sng" dirty="0"/>
              <a:t>individual</a:t>
            </a:r>
            <a:r>
              <a:rPr lang="en-US" dirty="0"/>
              <a:t> can make over a two-year period to national party and federal candidate committees, </a:t>
            </a:r>
            <a:r>
              <a:rPr lang="en-US" b="1" u="sng" dirty="0"/>
              <a:t>is </a:t>
            </a:r>
            <a:r>
              <a:rPr lang="en-US" b="1" u="sng" dirty="0" smtClean="0"/>
              <a:t>unconstitutional.</a:t>
            </a:r>
            <a:endParaRPr lang="en-US" b="1" u="sng" baseline="30000" dirty="0" smtClean="0"/>
          </a:p>
          <a:p>
            <a:r>
              <a:rPr lang="en-US" dirty="0" smtClean="0"/>
              <a:t>Allows </a:t>
            </a:r>
            <a:r>
              <a:rPr lang="en-US" dirty="0"/>
              <a:t>even more money into a political process that is pretty well saturated with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79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Prior</a:t>
            </a:r>
            <a:r>
              <a:rPr lang="en-US" dirty="0"/>
              <a:t> to  </a:t>
            </a:r>
            <a:r>
              <a:rPr lang="en-US" i="1" dirty="0"/>
              <a:t>McCutcheon v. Federal Election Commission</a:t>
            </a:r>
            <a:r>
              <a:rPr lang="en-US" dirty="0"/>
              <a:t>, individuals were </a:t>
            </a:r>
            <a:r>
              <a:rPr lang="en-US" u="sng" dirty="0"/>
              <a:t>prohibited</a:t>
            </a:r>
            <a:r>
              <a:rPr lang="en-US" dirty="0"/>
              <a:t> from giving more than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$</a:t>
            </a:r>
            <a:r>
              <a:rPr lang="en-US" dirty="0"/>
              <a:t>48,600 combined to all federal candidates. </a:t>
            </a:r>
            <a:endParaRPr lang="en-US" dirty="0" smtClean="0"/>
          </a:p>
          <a:p>
            <a:r>
              <a:rPr lang="en-US" dirty="0" smtClean="0"/>
              <a:t>$</a:t>
            </a:r>
            <a:r>
              <a:rPr lang="en-US" dirty="0"/>
              <a:t>74,600 combined to all parties and political action committees.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11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en-US" sz="4000" smtClean="0">
                <a:latin typeface="Georgia" pitchFamily="18" charset="0"/>
              </a:rPr>
              <a:t>What are Interest Groups?</a:t>
            </a:r>
            <a:endParaRPr kumimoji="0" lang="en-US" smtClean="0"/>
          </a:p>
        </p:txBody>
      </p:sp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1752600"/>
            <a:ext cx="4953000" cy="4038600"/>
          </a:xfrm>
        </p:spPr>
        <p:txBody>
          <a:bodyPr/>
          <a:lstStyle/>
          <a:p>
            <a:pPr eaLnBrk="1" hangingPunct="1"/>
            <a:r>
              <a:rPr kumimoji="0" lang="en-US" smtClean="0"/>
              <a:t>Organizations of people sharing a common interest or goal that seek to influence government policy and elections</a:t>
            </a:r>
          </a:p>
        </p:txBody>
      </p:sp>
      <p:pic>
        <p:nvPicPr>
          <p:cNvPr id="94211" name="Picture 1" descr="080811_r17612_p23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52600"/>
            <a:ext cx="26670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239000" cy="1143000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Does </a:t>
            </a:r>
            <a:r>
              <a:rPr lang="en-US" sz="2000" dirty="0"/>
              <a:t>that mean donors can give a candidate as much as they want?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No. The Supreme Court upheld the existing “base” contribution limits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</a:rPr>
              <a:t>So what does McCutcheon mean for candidates?</a:t>
            </a:r>
          </a:p>
          <a:p>
            <a:r>
              <a:rPr lang="en-US" dirty="0"/>
              <a:t>Candidates can now more easily band together and raise big money from the same individuals through legal entities called “joint fundraising committees.”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662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263"/>
            <a:ext cx="75438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Super PACs</a:t>
            </a:r>
            <a:endParaRPr lang="en-US" b="1" dirty="0">
              <a:solidFill>
                <a:srgbClr val="FFFF00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505200"/>
            <a:ext cx="7772400" cy="31242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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Super </a:t>
            </a:r>
            <a:r>
              <a:rPr lang="en-US" sz="2800" b="1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PACs may raise and spend unlimited sums of money in order to advocate for or against political candidates. </a:t>
            </a:r>
            <a:endParaRPr lang="en-US" sz="2800" b="1" dirty="0" smtClean="0">
              <a:solidFill>
                <a:srgbClr val="FFFF00"/>
              </a:solidFill>
              <a:latin typeface="Georgia" charset="0"/>
              <a:ea typeface="ＭＳ Ｐゴシック" charset="0"/>
            </a:endParaRPr>
          </a:p>
          <a:p>
            <a:pPr>
              <a:buFont typeface="Wingdings" charset="0"/>
              <a:buChar char="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Super </a:t>
            </a:r>
            <a:r>
              <a:rPr lang="en-US" sz="2800" b="1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PACs are prohibited from donating money directly to political candidates.</a:t>
            </a:r>
          </a:p>
        </p:txBody>
      </p:sp>
      <p:pic>
        <p:nvPicPr>
          <p:cNvPr id="124931" name="Picture 2" descr="superpac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19200"/>
            <a:ext cx="36576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28000" cy="91281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3366FF"/>
                </a:solidFill>
              </a:rPr>
              <a:t>Stephen Colbert</a:t>
            </a:r>
            <a:r>
              <a:rPr lang="en-US" altLang="en-US" b="1" smtClean="0">
                <a:solidFill>
                  <a:srgbClr val="3366FF"/>
                </a:solidFill>
              </a:rPr>
              <a:t>’</a:t>
            </a:r>
            <a:r>
              <a:rPr lang="en-US" b="1" smtClean="0">
                <a:solidFill>
                  <a:srgbClr val="3366FF"/>
                </a:solidFill>
              </a:rPr>
              <a:t>s SuperPAC</a:t>
            </a:r>
          </a:p>
        </p:txBody>
      </p:sp>
      <p:sp>
        <p:nvSpPr>
          <p:cNvPr id="125954" name="Title 3"/>
          <p:cNvSpPr txBox="1">
            <a:spLocks/>
          </p:cNvSpPr>
          <p:nvPr/>
        </p:nvSpPr>
        <p:spPr bwMode="auto">
          <a:xfrm>
            <a:off x="609600" y="6167438"/>
            <a:ext cx="81280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dirty="0">
                <a:solidFill>
                  <a:srgbClr val="FFFFFF"/>
                </a:solidFill>
                <a:effectLst/>
                <a:latin typeface="Calibri" pitchFamily="34" charset="0"/>
              </a:rPr>
              <a:t>Source</a:t>
            </a:r>
            <a:r>
              <a:rPr lang="en-US" sz="2400" dirty="0">
                <a:solidFill>
                  <a:srgbClr val="8EB4E3"/>
                </a:solidFill>
                <a:effectLst/>
                <a:latin typeface="Calibri" pitchFamily="34" charset="0"/>
              </a:rPr>
              <a:t>:  http://www.youtube.com/watch?v=AuqSELPyNSo</a:t>
            </a:r>
          </a:p>
          <a:p>
            <a:pPr algn="ctr" eaLnBrk="1" hangingPunct="1"/>
            <a:endParaRPr lang="en-US" sz="2400" dirty="0">
              <a:solidFill>
                <a:srgbClr val="FFFFFF"/>
              </a:solidFill>
              <a:effectLst/>
              <a:latin typeface="Calibri" pitchFamily="34" charset="0"/>
            </a:endParaRPr>
          </a:p>
        </p:txBody>
      </p:sp>
      <p:pic>
        <p:nvPicPr>
          <p:cNvPr id="125955" name="Jon Stewart to Oversee Stephen Colbert SuperPAC.mp4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8128000" cy="4572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3" y="381000"/>
            <a:ext cx="7824787" cy="9906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4000" b="1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Impact of Super PACs </a:t>
            </a:r>
            <a:r>
              <a:rPr lang="en-US" sz="4000" b="1" dirty="0" smtClean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on the 2012 </a:t>
            </a:r>
            <a:r>
              <a:rPr lang="en-US" sz="4000" b="1" dirty="0" smtClean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and 2016 Election</a:t>
            </a:r>
            <a:endParaRPr lang="en-US" sz="4000" b="1" dirty="0">
              <a:solidFill>
                <a:srgbClr val="FFFF00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12526" y="1524000"/>
            <a:ext cx="3581400" cy="51054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0"/>
              <a:buChar char=""/>
              <a:defRPr/>
            </a:pPr>
            <a:r>
              <a:rPr lang="en-US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Over $</a:t>
            </a:r>
            <a:r>
              <a:rPr lang="en-US" dirty="0" smtClean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1.3 </a:t>
            </a:r>
            <a:r>
              <a:rPr lang="en-US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billion spent by 629 outside </a:t>
            </a:r>
            <a:r>
              <a:rPr lang="en-US" dirty="0" smtClean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groups</a:t>
            </a:r>
            <a:endParaRPr lang="en-US" dirty="0">
              <a:solidFill>
                <a:srgbClr val="FFFF00"/>
              </a:solidFill>
              <a:latin typeface="Georgia" charset="0"/>
              <a:ea typeface="ＭＳ Ｐゴシック" charset="0"/>
            </a:endParaRPr>
          </a:p>
          <a:p>
            <a:pPr>
              <a:buFont typeface="Wingdings" charset="0"/>
              <a:buChar char=""/>
              <a:defRPr/>
            </a:pPr>
            <a:r>
              <a:rPr lang="en-US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Only 32% of money spent yielded intended </a:t>
            </a:r>
            <a:r>
              <a:rPr lang="en-US" dirty="0" smtClean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result</a:t>
            </a:r>
          </a:p>
          <a:p>
            <a:pPr>
              <a:buFont typeface="Wingdings" charset="0"/>
              <a:buChar char=""/>
              <a:defRPr/>
            </a:pPr>
            <a:endParaRPr lang="en-US" dirty="0">
              <a:solidFill>
                <a:srgbClr val="FFFF00"/>
              </a:solidFill>
              <a:latin typeface="Georgia" charset="0"/>
              <a:ea typeface="ＭＳ Ｐゴシック" charset="0"/>
            </a:endParaRPr>
          </a:p>
          <a:p>
            <a:pPr algn="ctr">
              <a:buFont typeface="Wingdings" charset="0"/>
              <a:buChar char=""/>
              <a:defRPr/>
            </a:pPr>
            <a:r>
              <a:rPr lang="en-US" b="1" u="sng" dirty="0" smtClean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**2016 numbers**</a:t>
            </a:r>
          </a:p>
          <a:p>
            <a:pPr>
              <a:buFont typeface="Wingdings" charset="0"/>
              <a:buChar char=""/>
              <a:defRPr/>
            </a:pPr>
            <a:r>
              <a:rPr lang="en-US" dirty="0" smtClean="0"/>
              <a:t>As Of Monday</a:t>
            </a:r>
            <a:r>
              <a:rPr lang="en-US" dirty="0"/>
              <a:t>, November 14, </a:t>
            </a:r>
            <a:r>
              <a:rPr lang="en-US" dirty="0" smtClean="0"/>
              <a:t>2016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2,398</a:t>
            </a: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- number </a:t>
            </a:r>
            <a:r>
              <a:rPr lang="en-US" dirty="0">
                <a:solidFill>
                  <a:srgbClr val="FFFF00"/>
                </a:solidFill>
              </a:rPr>
              <a:t>of super PACs</a:t>
            </a:r>
          </a:p>
          <a:p>
            <a:pPr>
              <a:buFont typeface="Wingdings" charset="0"/>
              <a:buChar char=""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$1,574,809,229- total </a:t>
            </a:r>
            <a:r>
              <a:rPr lang="en-US" dirty="0">
                <a:solidFill>
                  <a:srgbClr val="FFFF00"/>
                </a:solidFill>
              </a:rPr>
              <a:t>raised by super PACs</a:t>
            </a:r>
          </a:p>
          <a:p>
            <a:pPr>
              <a:buFont typeface="Wingdings" charset="0"/>
              <a:buChar char=""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$1,117,746,826- total </a:t>
            </a:r>
            <a:r>
              <a:rPr lang="en-US" dirty="0">
                <a:solidFill>
                  <a:srgbClr val="FFFF00"/>
                </a:solidFill>
              </a:rPr>
              <a:t>spent by </a:t>
            </a:r>
            <a:r>
              <a:rPr lang="en-US" dirty="0" smtClean="0">
                <a:solidFill>
                  <a:srgbClr val="FFFF00"/>
                </a:solidFill>
              </a:rPr>
              <a:t>super PACs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hlinkClick r:id="rId2"/>
              </a:rPr>
              <a:t>Website</a:t>
            </a: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128003" name="Picture 1" descr="Super PAC_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295400"/>
            <a:ext cx="4724400" cy="472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Comic Sans MS" pitchFamily="66" charset="0"/>
              </a:rPr>
              <a:t>Analyzing Political Cartoons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610600" cy="52578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mtClean="0"/>
              <a:t>For each of the following cartoons:</a:t>
            </a:r>
          </a:p>
          <a:p>
            <a:pPr marL="0" indent="0">
              <a:buFont typeface="Calibri" pitchFamily="34" charset="0"/>
              <a:buAutoNum type="alphaLcParenR"/>
            </a:pPr>
            <a:r>
              <a:rPr lang="en-US" smtClean="0"/>
              <a:t>Describe what</a:t>
            </a:r>
            <a:r>
              <a:rPr lang="en-US" altLang="en-US" smtClean="0"/>
              <a:t>’</a:t>
            </a:r>
            <a:r>
              <a:rPr lang="en-US" smtClean="0"/>
              <a:t>s going on in the political cartoon (Who?  What?  When?  Where?)</a:t>
            </a:r>
            <a:endParaRPr lang="en-US" i="1" smtClean="0"/>
          </a:p>
          <a:p>
            <a:pPr marL="0" indent="0">
              <a:buFont typeface="Calibri" pitchFamily="34" charset="0"/>
              <a:buAutoNum type="alphaLcParenR"/>
            </a:pPr>
            <a:r>
              <a:rPr lang="en-US" smtClean="0"/>
              <a:t>Identify any symbols portrayed in the cartoon and analyze what they represent. </a:t>
            </a:r>
            <a:endParaRPr lang="en-US" i="1" smtClean="0"/>
          </a:p>
          <a:p>
            <a:pPr marL="0" indent="0">
              <a:buFont typeface="Calibri" pitchFamily="34" charset="0"/>
              <a:buAutoNum type="alphaLcParenR"/>
            </a:pPr>
            <a:r>
              <a:rPr lang="en-US" smtClean="0"/>
              <a:t>What is the artist</a:t>
            </a:r>
            <a:r>
              <a:rPr lang="en-US" altLang="en-US" smtClean="0"/>
              <a:t>’</a:t>
            </a:r>
            <a:r>
              <a:rPr lang="en-US" smtClean="0"/>
              <a:t>s message in the cartoon?  What do you think?</a:t>
            </a:r>
            <a:endParaRPr lang="en-US" i="1" smtClean="0"/>
          </a:p>
          <a:p>
            <a:pPr marL="0" indent="0">
              <a:buFont typeface="Calibri" pitchFamily="34" charset="0"/>
              <a:buAutoNum type="alphaLcParenR"/>
            </a:pPr>
            <a:r>
              <a:rPr lang="en-US" smtClean="0"/>
              <a:t>Explain what this cartoon tells us about special interest money in political campaigns after the </a:t>
            </a:r>
            <a:r>
              <a:rPr lang="en-US" i="1" smtClean="0"/>
              <a:t>Citizens United</a:t>
            </a:r>
            <a:r>
              <a:rPr lang="en-US" smtClean="0"/>
              <a:t> decision. </a:t>
            </a:r>
            <a:endParaRPr lang="en-US" i="1" smtClean="0"/>
          </a:p>
          <a:p>
            <a:pPr marL="0" indent="0">
              <a:buFont typeface="Calibri" pitchFamily="34" charset="0"/>
              <a:buAutoNum type="alphaLcParenR"/>
            </a:pPr>
            <a:endParaRPr lang="en-US" sz="36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3"/>
          <p:cNvSpPr>
            <a:spLocks noGrp="1"/>
          </p:cNvSpPr>
          <p:nvPr>
            <p:ph type="title"/>
          </p:nvPr>
        </p:nvSpPr>
        <p:spPr>
          <a:xfrm>
            <a:off x="457200" y="19050"/>
            <a:ext cx="8128000" cy="91281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Comic Sans MS" pitchFamily="66" charset="0"/>
              </a:rPr>
              <a:t>Political Cartoon #1</a:t>
            </a:r>
          </a:p>
        </p:txBody>
      </p:sp>
      <p:sp>
        <p:nvSpPr>
          <p:cNvPr id="117762" name="Title 3"/>
          <p:cNvSpPr txBox="1">
            <a:spLocks/>
          </p:cNvSpPr>
          <p:nvPr/>
        </p:nvSpPr>
        <p:spPr bwMode="auto">
          <a:xfrm>
            <a:off x="609600" y="6477000"/>
            <a:ext cx="7620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1800">
                <a:solidFill>
                  <a:srgbClr val="8EB4E3"/>
                </a:solidFill>
                <a:effectLst/>
                <a:latin typeface="Calibri" pitchFamily="34" charset="0"/>
              </a:rPr>
              <a:t>Source: </a:t>
            </a:r>
            <a:r>
              <a:rPr lang="en-US" sz="1800">
                <a:solidFill>
                  <a:srgbClr val="8EB4E3"/>
                </a:solidFill>
                <a:effectLst/>
                <a:hlinkClick r:id="rId2"/>
              </a:rPr>
              <a:t>http://theragblog.blogspot.com</a:t>
            </a:r>
            <a:endParaRPr lang="en-US" sz="1800">
              <a:solidFill>
                <a:srgbClr val="8EB4E3"/>
              </a:solidFill>
              <a:effectLst/>
            </a:endParaRPr>
          </a:p>
          <a:p>
            <a:pPr algn="ctr" eaLnBrk="1" hangingPunct="1"/>
            <a:endParaRPr lang="en-US" sz="1800">
              <a:solidFill>
                <a:srgbClr val="FFFFFF"/>
              </a:solidFill>
              <a:effectLst/>
              <a:latin typeface="Calibri" pitchFamily="34" charset="0"/>
            </a:endParaRPr>
          </a:p>
        </p:txBody>
      </p:sp>
      <p:pic>
        <p:nvPicPr>
          <p:cNvPr id="130051" name="Picture 2" descr="images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762000"/>
            <a:ext cx="68881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3"/>
          <p:cNvSpPr>
            <a:spLocks noGrp="1"/>
          </p:cNvSpPr>
          <p:nvPr>
            <p:ph type="title"/>
          </p:nvPr>
        </p:nvSpPr>
        <p:spPr>
          <a:xfrm>
            <a:off x="533400" y="0"/>
            <a:ext cx="8128000" cy="91281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Comic Sans MS" pitchFamily="66" charset="0"/>
              </a:rPr>
              <a:t>Political Cartoon #2 </a:t>
            </a:r>
          </a:p>
        </p:txBody>
      </p:sp>
      <p:sp>
        <p:nvSpPr>
          <p:cNvPr id="131074" name="Title 3"/>
          <p:cNvSpPr txBox="1">
            <a:spLocks/>
          </p:cNvSpPr>
          <p:nvPr/>
        </p:nvSpPr>
        <p:spPr bwMode="auto">
          <a:xfrm>
            <a:off x="609600" y="6167438"/>
            <a:ext cx="81280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solidFill>
                  <a:srgbClr val="8EB4E3"/>
                </a:solidFill>
                <a:effectLst/>
                <a:latin typeface="Calibri" pitchFamily="34" charset="0"/>
              </a:rPr>
              <a:t>Source: </a:t>
            </a:r>
            <a:r>
              <a:rPr lang="en-US" sz="1800">
                <a:solidFill>
                  <a:srgbClr val="8EB4E3"/>
                </a:solidFill>
                <a:effectLst/>
                <a:hlinkClick r:id="rId2"/>
              </a:rPr>
              <a:t>jobsanger.blogspot.com</a:t>
            </a:r>
            <a:endParaRPr lang="en-US" sz="1800">
              <a:solidFill>
                <a:srgbClr val="8EB4E3"/>
              </a:solidFill>
              <a:effectLst/>
            </a:endParaRPr>
          </a:p>
          <a:p>
            <a:pPr algn="ctr" eaLnBrk="1" hangingPunct="1"/>
            <a:endParaRPr lang="en-US" sz="1800">
              <a:solidFill>
                <a:srgbClr val="FFFFFF"/>
              </a:solidFill>
              <a:effectLst/>
              <a:latin typeface="Calibri" pitchFamily="34" charset="0"/>
            </a:endParaRPr>
          </a:p>
        </p:txBody>
      </p:sp>
      <p:pic>
        <p:nvPicPr>
          <p:cNvPr id="131075" name="Picture 1" descr="speec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838200"/>
            <a:ext cx="69342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28000" cy="912812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Comic Sans MS" pitchFamily="66" charset="0"/>
              </a:rPr>
              <a:t>Political Cartoon #3 </a:t>
            </a:r>
          </a:p>
        </p:txBody>
      </p:sp>
      <p:sp>
        <p:nvSpPr>
          <p:cNvPr id="132098" name="Title 3"/>
          <p:cNvSpPr txBox="1">
            <a:spLocks/>
          </p:cNvSpPr>
          <p:nvPr/>
        </p:nvSpPr>
        <p:spPr bwMode="auto">
          <a:xfrm>
            <a:off x="609600" y="6167438"/>
            <a:ext cx="81280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solidFill>
                  <a:srgbClr val="8EB4E3"/>
                </a:solidFill>
                <a:effectLst/>
                <a:latin typeface="Calibri" pitchFamily="34" charset="0"/>
              </a:rPr>
              <a:t>Source: </a:t>
            </a:r>
            <a:r>
              <a:rPr lang="en-US" sz="1800">
                <a:solidFill>
                  <a:srgbClr val="8EB4E3"/>
                </a:solidFill>
                <a:effectLst/>
              </a:rPr>
              <a:t> </a:t>
            </a:r>
            <a:r>
              <a:rPr lang="en-US" sz="1800">
                <a:solidFill>
                  <a:srgbClr val="8EB4E3"/>
                </a:solidFill>
                <a:effectLst/>
                <a:hlinkClick r:id="rId2"/>
              </a:rPr>
              <a:t>www.citizenvox.org</a:t>
            </a:r>
            <a:endParaRPr lang="en-US" sz="1800">
              <a:solidFill>
                <a:srgbClr val="8EB4E3"/>
              </a:solidFill>
              <a:effectLst/>
            </a:endParaRPr>
          </a:p>
          <a:p>
            <a:pPr algn="ctr" eaLnBrk="1" hangingPunct="1"/>
            <a:endParaRPr lang="en-US" sz="2400">
              <a:solidFill>
                <a:srgbClr val="FFFFFF"/>
              </a:solidFill>
              <a:effectLst/>
              <a:latin typeface="Calibri" pitchFamily="34" charset="0"/>
            </a:endParaRPr>
          </a:p>
        </p:txBody>
      </p:sp>
      <p:pic>
        <p:nvPicPr>
          <p:cNvPr id="132099" name="Picture 2" descr="CU-cartoo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66800"/>
            <a:ext cx="6773863" cy="506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28000" cy="91281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Comic Sans MS" pitchFamily="66" charset="0"/>
              </a:rPr>
              <a:t>Political Cartoon #4</a:t>
            </a:r>
          </a:p>
        </p:txBody>
      </p:sp>
      <p:sp>
        <p:nvSpPr>
          <p:cNvPr id="133122" name="Title 3"/>
          <p:cNvSpPr txBox="1">
            <a:spLocks/>
          </p:cNvSpPr>
          <p:nvPr/>
        </p:nvSpPr>
        <p:spPr bwMode="auto">
          <a:xfrm>
            <a:off x="685800" y="64008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solidFill>
                  <a:srgbClr val="FFFFFF"/>
                </a:solidFill>
                <a:effectLst/>
                <a:latin typeface="Calibri" pitchFamily="34" charset="0"/>
              </a:rPr>
              <a:t>Source</a:t>
            </a:r>
            <a:r>
              <a:rPr lang="en-US" sz="1800">
                <a:solidFill>
                  <a:srgbClr val="8EB4E3"/>
                </a:solidFill>
                <a:effectLst/>
                <a:latin typeface="Calibri" pitchFamily="34" charset="0"/>
              </a:rPr>
              <a:t>:  </a:t>
            </a:r>
            <a:r>
              <a:rPr lang="en-US" sz="1800">
                <a:solidFill>
                  <a:srgbClr val="FFFFFF"/>
                </a:solidFill>
                <a:effectLst/>
                <a:hlinkClick r:id="rId2"/>
              </a:rPr>
              <a:t>thecomicnews.com</a:t>
            </a:r>
            <a:endParaRPr lang="en-US" sz="1800">
              <a:solidFill>
                <a:srgbClr val="FFFFFF"/>
              </a:solidFill>
              <a:effectLst/>
            </a:endParaRPr>
          </a:p>
          <a:p>
            <a:pPr algn="ctr" eaLnBrk="1" hangingPunct="1"/>
            <a:endParaRPr lang="en-US" sz="1800">
              <a:solidFill>
                <a:srgbClr val="FFFFFF"/>
              </a:solidFill>
              <a:effectLst/>
              <a:latin typeface="Calibri" pitchFamily="34" charset="0"/>
            </a:endParaRPr>
          </a:p>
        </p:txBody>
      </p:sp>
      <p:pic>
        <p:nvPicPr>
          <p:cNvPr id="133123" name="Picture 4" descr="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14400"/>
            <a:ext cx="76136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128000" cy="91281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Comic Sans MS" pitchFamily="66" charset="0"/>
              </a:rPr>
              <a:t>Political Cartoon #5</a:t>
            </a:r>
          </a:p>
        </p:txBody>
      </p:sp>
      <p:sp>
        <p:nvSpPr>
          <p:cNvPr id="116738" name="Title 3"/>
          <p:cNvSpPr txBox="1">
            <a:spLocks/>
          </p:cNvSpPr>
          <p:nvPr/>
        </p:nvSpPr>
        <p:spPr bwMode="auto">
          <a:xfrm>
            <a:off x="609600" y="6167438"/>
            <a:ext cx="81280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dirty="0" smtClean="0">
                <a:solidFill>
                  <a:srgbClr val="8EB4E3"/>
                </a:solidFill>
                <a:effectLst/>
                <a:latin typeface="Calibri" charset="0"/>
              </a:rPr>
              <a:t>Source:  </a:t>
            </a:r>
            <a:r>
              <a:rPr lang="en-US" sz="1800" dirty="0" smtClean="0"/>
              <a:t>unitedrepublic.org</a:t>
            </a:r>
          </a:p>
          <a:p>
            <a:pPr algn="ctr" eaLnBrk="1" hangingPunct="1">
              <a:defRPr/>
            </a:pPr>
            <a:endParaRPr lang="en-US" sz="1800" dirty="0" smtClean="0">
              <a:solidFill>
                <a:srgbClr val="8EB4E3"/>
              </a:solidFill>
              <a:effectLst/>
              <a:latin typeface="Calibri" charset="0"/>
            </a:endParaRPr>
          </a:p>
        </p:txBody>
      </p:sp>
      <p:pic>
        <p:nvPicPr>
          <p:cNvPr id="134147" name="Picture 3" descr="Super PACs_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11213"/>
            <a:ext cx="69977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charset="0"/>
                <a:ea typeface="ＭＳ Ｐゴシック" charset="0"/>
              </a:rPr>
              <a:t>The Role of Interest Groups in the Political Process</a:t>
            </a:r>
            <a:endParaRPr kumimoji="0" lang="en-US" dirty="0">
              <a:ea typeface="ＭＳ Ｐゴシック" charset="0"/>
            </a:endParaRPr>
          </a:p>
        </p:txBody>
      </p:sp>
      <p:sp>
        <p:nvSpPr>
          <p:cNvPr id="209924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610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Inform public about issues and candidates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Grassroots </a:t>
            </a:r>
            <a:r>
              <a:rPr kumimoji="0" lang="en-US" smtClean="0"/>
              <a:t>organizing</a:t>
            </a:r>
          </a:p>
          <a:p>
            <a:pPr eaLnBrk="1" hangingPunct="1">
              <a:lnSpc>
                <a:spcPct val="90000"/>
              </a:lnSpc>
            </a:pPr>
            <a:r>
              <a:rPr kumimoji="0" lang="en-US" smtClean="0"/>
              <a:t>Recruit and endorse                      candidates</a:t>
            </a:r>
          </a:p>
          <a:p>
            <a:pPr eaLnBrk="1" hangingPunct="1">
              <a:lnSpc>
                <a:spcPct val="90000"/>
              </a:lnSpc>
            </a:pPr>
            <a:r>
              <a:rPr kumimoji="0" lang="en-US" smtClean="0"/>
              <a:t>Form Political Action                         Committees (PACs)</a:t>
            </a:r>
          </a:p>
          <a:p>
            <a:pPr eaLnBrk="1" hangingPunct="1">
              <a:lnSpc>
                <a:spcPct val="90000"/>
              </a:lnSpc>
            </a:pPr>
            <a:r>
              <a:rPr kumimoji="0" lang="en-US" smtClean="0"/>
              <a:t>Contribute money to                         campaigns</a:t>
            </a:r>
          </a:p>
          <a:p>
            <a:pPr eaLnBrk="1" hangingPunct="1">
              <a:lnSpc>
                <a:spcPct val="90000"/>
              </a:lnSpc>
            </a:pPr>
            <a:r>
              <a:rPr kumimoji="0" lang="en-US" smtClean="0"/>
              <a:t>Sponsor </a:t>
            </a:r>
            <a:r>
              <a:rPr kumimoji="0" lang="ja-JP" altLang="en-US" smtClean="0"/>
              <a:t>“</a:t>
            </a:r>
            <a:r>
              <a:rPr kumimoji="0" lang="en-US" altLang="ja-JP" smtClean="0"/>
              <a:t>Issue Ads</a:t>
            </a:r>
            <a:r>
              <a:rPr kumimoji="0" lang="ja-JP" altLang="en-US" smtClean="0"/>
              <a:t>”</a:t>
            </a:r>
            <a:endParaRPr kumimoji="0" lang="en-US" smtClean="0"/>
          </a:p>
        </p:txBody>
      </p:sp>
      <p:pic>
        <p:nvPicPr>
          <p:cNvPr id="96258" name="Picture 1" descr="NAACP_VoterRegistrationDrive_bu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819400"/>
            <a:ext cx="42005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9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9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9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9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600200"/>
            <a:ext cx="7543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i="1">
                <a:solidFill>
                  <a:srgbClr val="FFFF00"/>
                </a:solidFill>
                <a:latin typeface="Georgia" charset="0"/>
                <a:ea typeface="ＭＳ Ｐゴシック" charset="0"/>
              </a:rPr>
              <a:t>Hard Money:</a:t>
            </a:r>
            <a:r>
              <a:rPr lang="en-US" b="1" i="1">
                <a:solidFill>
                  <a:srgbClr val="FFFF00"/>
                </a:solidFill>
                <a:ea typeface="ＭＳ Ｐゴシック" charset="0"/>
              </a:rPr>
              <a:t> </a:t>
            </a:r>
            <a:endParaRPr lang="en-US" b="1" i="1">
              <a:solidFill>
                <a:schemeClr val="tx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28600" y="3581400"/>
            <a:ext cx="7848600" cy="2438400"/>
          </a:xfrm>
        </p:spPr>
        <p:txBody>
          <a:bodyPr/>
          <a:lstStyle/>
          <a:p>
            <a:pPr marL="914400" lvl="2" indent="0" eaLnBrk="1" hangingPunct="1">
              <a:buFont typeface="Wingdings" charset="0"/>
              <a:buNone/>
              <a:defRPr/>
            </a:pPr>
            <a:r>
              <a:rPr lang="en-US" sz="3200" b="1">
                <a:solidFill>
                  <a:srgbClr val="CCFF66"/>
                </a:solidFill>
                <a:latin typeface="Georgia" charset="0"/>
                <a:ea typeface="ＭＳ Ｐゴシック" charset="0"/>
              </a:rPr>
              <a:t>Campaign contributions regulated and limited by the federal government that are given directly to a candidate</a:t>
            </a:r>
            <a:endParaRPr lang="en-US" sz="3200" b="1">
              <a:latin typeface="Georgia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543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400" b="1" i="1">
                <a:solidFill>
                  <a:srgbClr val="FFFF00"/>
                </a:solidFill>
                <a:latin typeface="Georgia" charset="0"/>
                <a:ea typeface="ＭＳ Ｐゴシック" charset="0"/>
              </a:rPr>
              <a:t>Soft Money:</a:t>
            </a:r>
            <a:r>
              <a:rPr lang="en-US" b="1" i="1">
                <a:solidFill>
                  <a:srgbClr val="FFFF00"/>
                </a:solidFill>
                <a:ea typeface="ＭＳ Ｐゴシック" charset="0"/>
              </a:rPr>
              <a:t> </a:t>
            </a:r>
            <a:endParaRPr lang="en-US" b="1" i="1">
              <a:solidFill>
                <a:schemeClr val="tx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-228600" y="1828800"/>
            <a:ext cx="7543800" cy="4114800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  <a:buClr>
                <a:srgbClr val="CCFF66"/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CCFF66"/>
                </a:solidFill>
                <a:latin typeface="Georgia" pitchFamily="18" charset="0"/>
              </a:rPr>
              <a:t>Previously unlimited and unregulated campaign contributions to federal candidates and the national parties</a:t>
            </a:r>
          </a:p>
          <a:p>
            <a:pPr lvl="1" eaLnBrk="1" hangingPunct="1">
              <a:lnSpc>
                <a:spcPct val="90000"/>
              </a:lnSpc>
              <a:buClr>
                <a:srgbClr val="CCFF66"/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CCFF66"/>
                </a:solidFill>
                <a:latin typeface="Georgia" pitchFamily="18" charset="0"/>
              </a:rPr>
              <a:t>Supposedly for generic </a:t>
            </a:r>
            <a:r>
              <a:rPr lang="ja-JP" altLang="en-US" sz="3200" b="1" smtClean="0">
                <a:solidFill>
                  <a:srgbClr val="CCFF66"/>
                </a:solidFill>
                <a:latin typeface="Georgia" pitchFamily="18" charset="0"/>
              </a:rPr>
              <a:t>“</a:t>
            </a:r>
            <a:r>
              <a:rPr lang="en-US" altLang="ja-JP" sz="3200" b="1" dirty="0" smtClean="0">
                <a:solidFill>
                  <a:srgbClr val="CCFF66"/>
                </a:solidFill>
                <a:latin typeface="Georgia" pitchFamily="18" charset="0"/>
              </a:rPr>
              <a:t>party building</a:t>
            </a:r>
            <a:r>
              <a:rPr lang="ja-JP" altLang="en-US" sz="3200" b="1" smtClean="0">
                <a:solidFill>
                  <a:srgbClr val="CCFF66"/>
                </a:solidFill>
                <a:latin typeface="Georgia" pitchFamily="18" charset="0"/>
              </a:rPr>
              <a:t>”</a:t>
            </a:r>
            <a:r>
              <a:rPr lang="en-US" altLang="ja-JP" sz="3200" b="1" dirty="0" smtClean="0">
                <a:solidFill>
                  <a:srgbClr val="CCFF66"/>
                </a:solidFill>
                <a:latin typeface="Georgia" pitchFamily="18" charset="0"/>
              </a:rPr>
              <a:t> activities (ex:  get-out-the-vote drives, bumper stickers, yard signs, and </a:t>
            </a:r>
            <a:r>
              <a:rPr lang="ja-JP" altLang="en-US" sz="3200" b="1" smtClean="0">
                <a:solidFill>
                  <a:srgbClr val="CCFF66"/>
                </a:solidFill>
                <a:latin typeface="Georgia" pitchFamily="18" charset="0"/>
              </a:rPr>
              <a:t>“</a:t>
            </a:r>
            <a:r>
              <a:rPr lang="en-US" altLang="ja-JP" sz="3200" b="1" dirty="0" smtClean="0">
                <a:solidFill>
                  <a:srgbClr val="CCFF66"/>
                </a:solidFill>
                <a:latin typeface="Georgia" pitchFamily="18" charset="0"/>
              </a:rPr>
              <a:t>issue ads</a:t>
            </a:r>
            <a:r>
              <a:rPr lang="ja-JP" altLang="en-US" sz="3200" b="1" smtClean="0">
                <a:solidFill>
                  <a:srgbClr val="CCFF66"/>
                </a:solidFill>
                <a:latin typeface="Georgia" pitchFamily="18" charset="0"/>
              </a:rPr>
              <a:t>”</a:t>
            </a:r>
            <a:r>
              <a:rPr lang="en-US" altLang="ja-JP" sz="3200" b="1" dirty="0" smtClean="0">
                <a:solidFill>
                  <a:srgbClr val="CCFF66"/>
                </a:solidFill>
                <a:latin typeface="Georgia" pitchFamily="18" charset="0"/>
              </a:rPr>
              <a:t>)</a:t>
            </a:r>
          </a:p>
          <a:p>
            <a:pPr lvl="2" eaLnBrk="1" hangingPunct="1">
              <a:lnSpc>
                <a:spcPct val="90000"/>
              </a:lnSpc>
              <a:buClr>
                <a:srgbClr val="CCFF66"/>
              </a:buClr>
              <a:buFont typeface="Times CE" pitchFamily="-112" charset="0"/>
              <a:buChar char="$"/>
            </a:pPr>
            <a:endParaRPr lang="en-US" dirty="0" smtClean="0">
              <a:solidFill>
                <a:srgbClr val="CCFF66"/>
              </a:solidFill>
              <a:latin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0357" name="Picture 6" descr="ii970232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762000"/>
            <a:ext cx="2352675" cy="2743200"/>
          </a:xfrm>
          <a:prstGeom prst="rect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FFFF00"/>
                </a:solidFill>
                <a:latin typeface="Georgia" charset="0"/>
                <a:ea typeface="ＭＳ Ｐゴシック" charset="0"/>
              </a:rPr>
              <a:t>Political Action Committee (PAC):</a:t>
            </a:r>
            <a:endParaRPr lang="en-US" sz="4000" b="1">
              <a:solidFill>
                <a:schemeClr val="tx1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28600" y="2667000"/>
            <a:ext cx="8763000" cy="2057400"/>
          </a:xfrm>
        </p:spPr>
        <p:txBody>
          <a:bodyPr/>
          <a:lstStyle/>
          <a:p>
            <a:pPr marL="514350" lvl="1" indent="0" eaLnBrk="1" hangingPunct="1">
              <a:buFont typeface="Wingdings" charset="0"/>
              <a:buNone/>
              <a:defRPr/>
            </a:pPr>
            <a:r>
              <a:rPr lang="en-US" sz="3200" b="1">
                <a:solidFill>
                  <a:srgbClr val="CCFF66"/>
                </a:solidFill>
                <a:latin typeface="Georgia" charset="0"/>
                <a:ea typeface="ＭＳ Ｐゴシック" charset="0"/>
              </a:rPr>
              <a:t>Officially registered fund-raising organization that represents interest groups in the political process.</a:t>
            </a:r>
          </a:p>
          <a:p>
            <a:pPr marL="514350" lvl="1" indent="0" eaLnBrk="1" hangingPunct="1">
              <a:buFont typeface="Wingdings" charset="0"/>
              <a:buNone/>
              <a:defRPr/>
            </a:pPr>
            <a:endParaRPr lang="en-US" sz="3200" b="1">
              <a:solidFill>
                <a:srgbClr val="CCFF66"/>
              </a:solidFill>
              <a:latin typeface="Georgia" charset="0"/>
              <a:ea typeface="ＭＳ Ｐゴシック" charset="0"/>
            </a:endParaRPr>
          </a:p>
        </p:txBody>
      </p:sp>
      <p:pic>
        <p:nvPicPr>
          <p:cNvPr id="102404" name="Picture 6" descr="PAC-logo---colo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1536700" cy="1524000"/>
          </a:xfrm>
          <a:prstGeom prst="rect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</p:pic>
      <p:pic>
        <p:nvPicPr>
          <p:cNvPr id="102405" name="Picture 8" descr="pac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228600"/>
            <a:ext cx="1428750" cy="1428750"/>
          </a:xfrm>
          <a:prstGeom prst="rect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</p:pic>
      <p:pic>
        <p:nvPicPr>
          <p:cNvPr id="102406" name="Picture 10" descr="images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797425"/>
            <a:ext cx="4114800" cy="1831975"/>
          </a:xfrm>
          <a:prstGeom prst="rect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</p:pic>
      <p:pic>
        <p:nvPicPr>
          <p:cNvPr id="102407" name="Picture 12" descr="hollywoodchamberpac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5059363"/>
            <a:ext cx="2368550" cy="1538287"/>
          </a:xfrm>
          <a:prstGeom prst="rect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</p:pic>
      <p:pic>
        <p:nvPicPr>
          <p:cNvPr id="102408" name="Picture 9" descr="TACO_PAC_logo.59185943_std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5105400"/>
            <a:ext cx="2514600" cy="1370013"/>
          </a:xfrm>
          <a:prstGeom prst="rect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</p:pic>
      <p:pic>
        <p:nvPicPr>
          <p:cNvPr id="102409" name="Picture 14" descr="fffstackedcolor_PAC_300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5600" y="228600"/>
            <a:ext cx="3297238" cy="1143000"/>
          </a:xfrm>
          <a:prstGeom prst="rect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ChangeArrowheads="1"/>
          </p:cNvSpPr>
          <p:nvPr/>
        </p:nvSpPr>
        <p:spPr bwMode="auto">
          <a:xfrm>
            <a:off x="4303713" y="3857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effectLst/>
              <a:latin typeface="Arial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89154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ea typeface="ＭＳ Ｐゴシック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ea typeface="ＭＳ Ｐゴシック" charset="0"/>
              </a:rPr>
            </a:br>
            <a:r>
              <a:rPr lang="en-US" sz="3200" b="1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Bipartisan Campaign Reform Act of 2002</a:t>
            </a:r>
            <a:br>
              <a:rPr lang="en-US" sz="3200" b="1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</a:br>
            <a:r>
              <a:rPr lang="en-US" sz="3200" b="1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a.k.a. McCain-Feingold Bill</a:t>
            </a:r>
            <a:br>
              <a:rPr lang="en-US" sz="3200" b="1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</a:br>
            <a:endParaRPr lang="en-US" b="1" dirty="0">
              <a:solidFill>
                <a:srgbClr val="FFFF00"/>
              </a:solidFill>
              <a:latin typeface="Georgia" charset="0"/>
              <a:ea typeface="ＭＳ Ｐゴシック" charset="0"/>
            </a:endParaRPr>
          </a:p>
        </p:txBody>
      </p:sp>
      <p:pic>
        <p:nvPicPr>
          <p:cNvPr id="10250" name="Picture 10" descr="scra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t="-1671" b="-1671"/>
          <a:stretch>
            <a:fillRect/>
          </a:stretch>
        </p:blipFill>
        <p:spPr>
          <a:xfrm>
            <a:off x="0" y="1524000"/>
            <a:ext cx="3513138" cy="2178050"/>
          </a:xfrm>
          <a:ln>
            <a:solidFill>
              <a:srgbClr val="FFFFFF"/>
            </a:solidFill>
          </a:ln>
          <a:effectLst>
            <a:outerShdw algn="ctr" rotWithShape="0">
              <a:srgbClr val="FFFFFF">
                <a:alpha val="75000"/>
              </a:srgbClr>
            </a:outerShdw>
          </a:effectLst>
        </p:spPr>
      </p:pic>
      <p:sp>
        <p:nvSpPr>
          <p:cNvPr id="1024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721100"/>
            <a:ext cx="8001000" cy="3124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Georgia" pitchFamily="18" charset="0"/>
              </a:rPr>
              <a:t>Prohibited corporations and unions from funding "electioneering communications</a:t>
            </a:r>
            <a:r>
              <a:rPr lang="en-US" altLang="en-US" smtClean="0">
                <a:solidFill>
                  <a:srgbClr val="FFFF00"/>
                </a:solidFill>
                <a:latin typeface="Georgia" pitchFamily="18" charset="0"/>
              </a:rPr>
              <a:t>”</a:t>
            </a:r>
            <a:r>
              <a:rPr lang="en-US" smtClean="0">
                <a:solidFill>
                  <a:srgbClr val="FFFF00"/>
                </a:solidFill>
                <a:latin typeface="Georgia" pitchFamily="18" charset="0"/>
              </a:rPr>
              <a:t> within 30 days before a primary or 60 days before a general election 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  <a:latin typeface="Georgia" pitchFamily="18" charset="0"/>
              </a:rPr>
              <a:t>i.e. can</a:t>
            </a:r>
            <a:r>
              <a:rPr lang="en-US" altLang="en-US" smtClean="0">
                <a:solidFill>
                  <a:srgbClr val="FFFF00"/>
                </a:solidFill>
                <a:latin typeface="Georgia" pitchFamily="18" charset="0"/>
              </a:rPr>
              <a:t>’</a:t>
            </a:r>
            <a:r>
              <a:rPr lang="en-US" smtClean="0">
                <a:solidFill>
                  <a:srgbClr val="FFFF00"/>
                </a:solidFill>
                <a:latin typeface="Georgia" pitchFamily="18" charset="0"/>
              </a:rPr>
              <a:t>t broadcast ads mentioning a candidate</a:t>
            </a:r>
            <a:endParaRPr lang="en-US" sz="2400" smtClean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ChangeArrowheads="1"/>
          </p:cNvSpPr>
          <p:nvPr/>
        </p:nvSpPr>
        <p:spPr bwMode="auto">
          <a:xfrm>
            <a:off x="4303713" y="3857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effectLst/>
              <a:latin typeface="Arial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89154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ea typeface="ＭＳ Ｐゴシック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ea typeface="ＭＳ Ｐゴシック" charset="0"/>
              </a:rPr>
            </a:br>
            <a:r>
              <a:rPr lang="en-US" sz="3200" b="1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Bipartisan Campaign Reform Act of 2002</a:t>
            </a:r>
            <a:br>
              <a:rPr lang="en-US" sz="3200" b="1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</a:br>
            <a:r>
              <a:rPr lang="en-US" sz="3200" b="1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a.k.a. McCain-Feingold Bill</a:t>
            </a:r>
            <a:br>
              <a:rPr lang="en-US" sz="3200" b="1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</a:br>
            <a:endParaRPr lang="en-US" b="1" dirty="0">
              <a:solidFill>
                <a:srgbClr val="FFFF00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800600"/>
            <a:ext cx="8077200" cy="2590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Georgia" pitchFamily="18" charset="0"/>
              </a:rPr>
              <a:t>Ban on national parties and officeholders raising and spending </a:t>
            </a:r>
            <a:r>
              <a:rPr lang="ja-JP" altLang="en-US" smtClean="0">
                <a:solidFill>
                  <a:srgbClr val="FFFF00"/>
                </a:solidFill>
                <a:latin typeface="Georgia" pitchFamily="18" charset="0"/>
              </a:rPr>
              <a:t>“</a:t>
            </a:r>
            <a:r>
              <a:rPr lang="en-US" altLang="ja-JP" smtClean="0">
                <a:solidFill>
                  <a:srgbClr val="FFFF00"/>
                </a:solidFill>
                <a:latin typeface="Georgia" pitchFamily="18" charset="0"/>
              </a:rPr>
              <a:t>soft money</a:t>
            </a:r>
            <a:r>
              <a:rPr lang="ja-JP" altLang="en-US" smtClean="0">
                <a:solidFill>
                  <a:srgbClr val="FFFF00"/>
                </a:solidFill>
                <a:latin typeface="Georgia" pitchFamily="18" charset="0"/>
              </a:rPr>
              <a:t>”</a:t>
            </a:r>
            <a:endParaRPr lang="en-US" altLang="ja-JP" smtClean="0">
              <a:solidFill>
                <a:srgbClr val="FFFF00"/>
              </a:solidFill>
              <a:latin typeface="Georgia" pitchFamily="18" charset="0"/>
            </a:endParaRPr>
          </a:p>
          <a:p>
            <a:pPr eaLnBrk="1" hangingPunct="1"/>
            <a:r>
              <a:rPr lang="ja-JP" altLang="en-US" smtClean="0">
                <a:solidFill>
                  <a:srgbClr val="FFFF00"/>
                </a:solidFill>
                <a:latin typeface="Georgia" pitchFamily="18" charset="0"/>
              </a:rPr>
              <a:t>“</a:t>
            </a:r>
            <a:r>
              <a:rPr lang="en-US" altLang="ja-JP" smtClean="0">
                <a:solidFill>
                  <a:srgbClr val="FFFF00"/>
                </a:solidFill>
                <a:latin typeface="Georgia" pitchFamily="18" charset="0"/>
              </a:rPr>
              <a:t>Stand by your ad</a:t>
            </a:r>
            <a:r>
              <a:rPr lang="ja-JP" altLang="en-US" smtClean="0">
                <a:solidFill>
                  <a:srgbClr val="FFFF00"/>
                </a:solidFill>
                <a:latin typeface="Georgia" pitchFamily="18" charset="0"/>
              </a:rPr>
              <a:t>”</a:t>
            </a:r>
            <a:r>
              <a:rPr lang="en-US" altLang="ja-JP" smtClean="0">
                <a:solidFill>
                  <a:srgbClr val="FFFF00"/>
                </a:solidFill>
                <a:latin typeface="Georgia" pitchFamily="18" charset="0"/>
              </a:rPr>
              <a:t> provision</a:t>
            </a:r>
            <a:endParaRPr lang="en-US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06500" name="Picture 2" descr="mitt romne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524000"/>
            <a:ext cx="4311650" cy="32337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6" descr="swiftvets_39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2527300" cy="1625600"/>
          </a:xfrm>
          <a:prstGeom prst="rect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</p:pic>
      <p:pic>
        <p:nvPicPr>
          <p:cNvPr id="108546" name="Picture 8" descr="moveon-a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609600"/>
            <a:ext cx="2362200" cy="1773238"/>
          </a:xfrm>
          <a:prstGeom prst="rect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543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i="1">
                <a:solidFill>
                  <a:srgbClr val="FFFF00"/>
                </a:solidFill>
                <a:latin typeface="Georgia" charset="0"/>
                <a:ea typeface="ＭＳ Ｐゴシック" charset="0"/>
              </a:rPr>
              <a:t>527</a:t>
            </a:r>
            <a:r>
              <a:rPr lang="en-US" b="1" i="1">
                <a:solidFill>
                  <a:srgbClr val="FFFF00"/>
                </a:solidFill>
                <a:latin typeface="Georgia" charset="0"/>
                <a:ea typeface="ＭＳ Ｐゴシック" charset="0"/>
              </a:rPr>
              <a:t>  Groups</a:t>
            </a:r>
            <a:endParaRPr lang="en-US" b="1" i="1">
              <a:solidFill>
                <a:schemeClr val="tx1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2438400"/>
            <a:ext cx="7924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CCFF66"/>
                </a:solidFill>
                <a:latin typeface="Georgia" pitchFamily="18" charset="0"/>
              </a:rPr>
              <a:t>Tax-exempt organizations created to raise money for political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CCFF66"/>
                </a:solidFill>
                <a:latin typeface="Georgia" pitchFamily="18" charset="0"/>
              </a:rPr>
              <a:t>Not subject to FEC disclosure rules.</a:t>
            </a:r>
          </a:p>
          <a:p>
            <a:pPr eaLnBrk="1" hangingPunct="1">
              <a:lnSpc>
                <a:spcPct val="40000"/>
              </a:lnSpc>
              <a:buFont typeface="Wingdings" pitchFamily="2" charset="2"/>
              <a:buNone/>
            </a:pPr>
            <a:endParaRPr lang="en-US" sz="2800" b="1" smtClean="0">
              <a:solidFill>
                <a:srgbClr val="CCFF66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CCFF66"/>
                </a:solidFill>
                <a:latin typeface="Georgia" pitchFamily="18" charset="0"/>
              </a:rPr>
              <a:t>Advocacy groups try to influence federal elections through voter  mobilization efforts and so-called issue ads that tout or criticize a candidate</a:t>
            </a:r>
            <a:r>
              <a:rPr lang="ja-JP" altLang="en-US" sz="2800" b="1" smtClean="0">
                <a:solidFill>
                  <a:srgbClr val="CCFF66"/>
                </a:solidFill>
                <a:latin typeface="Georgia" pitchFamily="18" charset="0"/>
              </a:rPr>
              <a:t>’</a:t>
            </a:r>
            <a:r>
              <a:rPr lang="en-US" altLang="ja-JP" sz="2800" b="1" smtClean="0">
                <a:solidFill>
                  <a:srgbClr val="CCFF66"/>
                </a:solidFill>
                <a:latin typeface="Georgia" pitchFamily="18" charset="0"/>
              </a:rPr>
              <a:t>s  record.</a:t>
            </a:r>
            <a:endParaRPr lang="en-US" sz="2800" b="1" smtClean="0">
              <a:solidFill>
                <a:srgbClr val="CCFF66"/>
              </a:solidFill>
              <a:latin typeface="Georg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8551" name="Picture 5" descr="uwsfa-header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5715000"/>
            <a:ext cx="3870325" cy="793750"/>
          </a:xfrm>
          <a:prstGeom prst="rect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stice">
  <a:themeElements>
    <a:clrScheme name="Justice 3">
      <a:dk1>
        <a:srgbClr val="000000"/>
      </a:dk1>
      <a:lt1>
        <a:srgbClr val="959380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C8C8C0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Justice">
      <a:majorFont>
        <a:latin typeface="Copperplate Gothic Light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Justice 1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8C8C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2">
        <a:dk1>
          <a:srgbClr val="000000"/>
        </a:dk1>
        <a:lt1>
          <a:srgbClr val="95938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C8C8C0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3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C8C8C0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4">
        <a:dk1>
          <a:srgbClr val="000000"/>
        </a:dk1>
        <a:lt1>
          <a:srgbClr val="959380"/>
        </a:lt1>
        <a:dk2>
          <a:srgbClr val="000000"/>
        </a:dk2>
        <a:lt2>
          <a:srgbClr val="333333"/>
        </a:lt2>
        <a:accent1>
          <a:srgbClr val="8C7B70"/>
        </a:accent1>
        <a:accent2>
          <a:srgbClr val="8F5F2F"/>
        </a:accent2>
        <a:accent3>
          <a:srgbClr val="C8C8C0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gal">
  <a:themeElements>
    <a:clrScheme name="Legal 1">
      <a:dk1>
        <a:srgbClr val="007278"/>
      </a:dk1>
      <a:lt1>
        <a:srgbClr val="A7B1B3"/>
      </a:lt1>
      <a:dk2>
        <a:srgbClr val="000000"/>
      </a:dk2>
      <a:lt2>
        <a:srgbClr val="000000"/>
      </a:lt2>
      <a:accent1>
        <a:srgbClr val="E6E6E6"/>
      </a:accent1>
      <a:accent2>
        <a:srgbClr val="008F96"/>
      </a:accent2>
      <a:accent3>
        <a:srgbClr val="D0D5D6"/>
      </a:accent3>
      <a:accent4>
        <a:srgbClr val="006065"/>
      </a:accent4>
      <a:accent5>
        <a:srgbClr val="F0F0F0"/>
      </a:accent5>
      <a:accent6>
        <a:srgbClr val="008187"/>
      </a:accent6>
      <a:hlink>
        <a:srgbClr val="72C5C9"/>
      </a:hlink>
      <a:folHlink>
        <a:srgbClr val="003032"/>
      </a:folHlink>
    </a:clrScheme>
    <a:fontScheme name="Leg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Legal 1">
        <a:dk1>
          <a:srgbClr val="007278"/>
        </a:dk1>
        <a:lt1>
          <a:srgbClr val="A7B1B3"/>
        </a:lt1>
        <a:dk2>
          <a:srgbClr val="000000"/>
        </a:dk2>
        <a:lt2>
          <a:srgbClr val="000000"/>
        </a:lt2>
        <a:accent1>
          <a:srgbClr val="E6E6E6"/>
        </a:accent1>
        <a:accent2>
          <a:srgbClr val="008F96"/>
        </a:accent2>
        <a:accent3>
          <a:srgbClr val="D0D5D6"/>
        </a:accent3>
        <a:accent4>
          <a:srgbClr val="006065"/>
        </a:accent4>
        <a:accent5>
          <a:srgbClr val="F0F0F0"/>
        </a:accent5>
        <a:accent6>
          <a:srgbClr val="008187"/>
        </a:accent6>
        <a:hlink>
          <a:srgbClr val="72C5C9"/>
        </a:hlink>
        <a:folHlink>
          <a:srgbClr val="0030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2_Bold Stripes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2_Schmooz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2004:Templates:Presentations:Designs:Schmooze</Template>
  <TotalTime>3692</TotalTime>
  <Words>688</Words>
  <Application>Microsoft Office PowerPoint</Application>
  <PresentationFormat>On-screen Show (4:3)</PresentationFormat>
  <Paragraphs>119</Paragraphs>
  <Slides>29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Justice</vt:lpstr>
      <vt:lpstr>Legal</vt:lpstr>
      <vt:lpstr>2_Bold Stripes</vt:lpstr>
      <vt:lpstr>2_Schmooze</vt:lpstr>
      <vt:lpstr>Black</vt:lpstr>
      <vt:lpstr>1_Black</vt:lpstr>
      <vt:lpstr>Thatch</vt:lpstr>
      <vt:lpstr>PowerPoint Presentation</vt:lpstr>
      <vt:lpstr>What are Interest Groups?</vt:lpstr>
      <vt:lpstr>The Role of Interest Groups in the Political Process</vt:lpstr>
      <vt:lpstr>Hard Money: </vt:lpstr>
      <vt:lpstr>Soft Money: </vt:lpstr>
      <vt:lpstr>Political Action Committee (PAC):</vt:lpstr>
      <vt:lpstr> Bipartisan Campaign Reform Act of 2002 a.k.a. McCain-Feingold Bill </vt:lpstr>
      <vt:lpstr> Bipartisan Campaign Reform Act of 2002 a.k.a. McCain-Feingold Bill </vt:lpstr>
      <vt:lpstr>527  Groups</vt:lpstr>
      <vt:lpstr>501(c) Groups</vt:lpstr>
      <vt:lpstr>Campaign Finance Reform</vt:lpstr>
      <vt:lpstr>Buckley v. Valeo (1976)</vt:lpstr>
      <vt:lpstr>McConnell v. FEC (2003)</vt:lpstr>
      <vt:lpstr>Citizens United v. FEC (2010)</vt:lpstr>
      <vt:lpstr>Citizens United v. FEC (2010)</vt:lpstr>
      <vt:lpstr>PowerPoint Presentation</vt:lpstr>
      <vt:lpstr>Consequences of Citizens United</vt:lpstr>
      <vt:lpstr>McCutcheon v. FEC 2014</vt:lpstr>
      <vt:lpstr>PowerPoint Presentation</vt:lpstr>
      <vt:lpstr> Does that mean donors can give a candidate as much as they want? </vt:lpstr>
      <vt:lpstr>Super PACs</vt:lpstr>
      <vt:lpstr>Stephen Colbert’s SuperPAC</vt:lpstr>
      <vt:lpstr>Impact of Super PACs on the 2012 and 2016 Election</vt:lpstr>
      <vt:lpstr>Analyzing Political Cartoons</vt:lpstr>
      <vt:lpstr>Political Cartoon #1</vt:lpstr>
      <vt:lpstr>Political Cartoon #2 </vt:lpstr>
      <vt:lpstr>Political Cartoon #3 </vt:lpstr>
      <vt:lpstr>Political Cartoon #4</vt:lpstr>
      <vt:lpstr>Political Cartoon #5</vt:lpstr>
    </vt:vector>
  </TitlesOfParts>
  <Company>Albemarle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Show Me the Money:</dc:title>
  <dc:creator>Julie Strong</dc:creator>
  <cp:lastModifiedBy>Lombardo, Nicole</cp:lastModifiedBy>
  <cp:revision>109</cp:revision>
  <cp:lastPrinted>2016-04-15T17:16:15Z</cp:lastPrinted>
  <dcterms:created xsi:type="dcterms:W3CDTF">2011-11-01T13:12:58Z</dcterms:created>
  <dcterms:modified xsi:type="dcterms:W3CDTF">2016-11-15T13:46:18Z</dcterms:modified>
</cp:coreProperties>
</file>