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 Literary Analysis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Response #1 on timeline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When writing a literary analysis: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42125"/>
            <a:ext cx="8520600" cy="342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Be familiar with literary terms</a:t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Analyze specific items</a:t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Make an a argument</a:t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Make appropriate use of secondary sources.</a:t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749" y="412775"/>
            <a:ext cx="5988024" cy="44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</a:t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Briefly </a:t>
            </a:r>
            <a:r>
              <a:rPr lang="en" sz="1100" u="sng">
                <a:solidFill>
                  <a:schemeClr val="dk1"/>
                </a:solidFill>
              </a:rPr>
              <a:t>summarize</a:t>
            </a:r>
            <a:r>
              <a:rPr lang="en" sz="1100">
                <a:solidFill>
                  <a:schemeClr val="dk1"/>
                </a:solidFill>
              </a:rPr>
              <a:t>(understand) the text: 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 sz="1100">
                <a:solidFill>
                  <a:schemeClr val="dk1"/>
                </a:solidFill>
              </a:rPr>
              <a:t>Include the title of the text, the source, and the author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 sz="1100">
                <a:solidFill>
                  <a:schemeClr val="dk1"/>
                </a:solidFill>
              </a:rPr>
              <a:t>Give a 5-7 sentence summary. Please no more than 7 sentences. This is meant to be concise.</a:t>
            </a:r>
            <a:endParaRPr sz="1100">
              <a:solidFill>
                <a:schemeClr val="dk1"/>
              </a:solidFill>
            </a:endParaRPr>
          </a:p>
          <a:p>
            <a:pPr indent="-298450" lvl="2" marL="13716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romanLcPeriod"/>
            </a:pPr>
            <a:r>
              <a:rPr lang="en" sz="1100">
                <a:solidFill>
                  <a:schemeClr val="dk1"/>
                </a:solidFill>
              </a:rPr>
              <a:t>Briefly outline the main ideas of the book, article or film</a:t>
            </a:r>
            <a:endParaRPr sz="1100">
              <a:solidFill>
                <a:schemeClr val="dk1"/>
              </a:solidFill>
            </a:endParaRPr>
          </a:p>
          <a:p>
            <a:pPr indent="-298450" lvl="4" marL="22860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" sz="1100">
                <a:solidFill>
                  <a:schemeClr val="dk1"/>
                </a:solidFill>
              </a:rPr>
              <a:t>should involve who, what, where, when, why and how</a:t>
            </a:r>
            <a:endParaRPr sz="1100">
              <a:solidFill>
                <a:schemeClr val="dk1"/>
              </a:solidFill>
            </a:endParaRPr>
          </a:p>
          <a:p>
            <a:pPr indent="-298450" lvl="4" marL="22860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" sz="1100">
                <a:solidFill>
                  <a:schemeClr val="dk1"/>
                </a:solidFill>
              </a:rPr>
              <a:t>you may also choose to discuss the structure, style or point of view</a:t>
            </a:r>
            <a:endParaRPr sz="1100">
              <a:solidFill>
                <a:schemeClr val="dk1"/>
              </a:solidFill>
            </a:endParaRPr>
          </a:p>
          <a:p>
            <a:pPr indent="-298450" lvl="4" marL="22860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" sz="1100">
                <a:solidFill>
                  <a:schemeClr val="dk1"/>
                </a:solidFill>
              </a:rPr>
              <a:t>Examples of sentence starters: </a:t>
            </a:r>
            <a:endParaRPr sz="1100">
              <a:solidFill>
                <a:schemeClr val="dk1"/>
              </a:solidFill>
            </a:endParaRPr>
          </a:p>
          <a:p>
            <a:pPr indent="457200" lvl="0" marL="22860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This book is about… The author argues that…</a:t>
            </a:r>
            <a:endParaRPr sz="1100">
              <a:solidFill>
                <a:schemeClr val="dk1"/>
              </a:solidFill>
            </a:endParaRPr>
          </a:p>
          <a:p>
            <a:pPr indent="0" lvl="0" marL="2743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The setting is… The research was…</a:t>
            </a:r>
            <a:endParaRPr sz="1100">
              <a:solidFill>
                <a:schemeClr val="dk1"/>
              </a:solidFill>
            </a:endParaRPr>
          </a:p>
          <a:p>
            <a:pPr indent="0" lvl="0" marL="2743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 main character… The main points are…The theme….</a:t>
            </a:r>
            <a:endParaRPr sz="1100">
              <a:solidFill>
                <a:schemeClr val="dk1"/>
              </a:solidFill>
            </a:endParaRPr>
          </a:p>
          <a:p>
            <a:pPr indent="0" lvl="0" marL="2743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 sz="1100">
                <a:solidFill>
                  <a:schemeClr val="dk1"/>
                </a:solidFill>
              </a:rPr>
              <a:t>Choose an element to focus your topic:</a:t>
            </a:r>
            <a:endParaRPr sz="1100">
              <a:solidFill>
                <a:schemeClr val="dk1"/>
              </a:solidFill>
            </a:endParaRPr>
          </a:p>
          <a:p>
            <a:pPr indent="-298450" lvl="2" marL="1371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 sz="1100">
                <a:solidFill>
                  <a:schemeClr val="dk1"/>
                </a:solidFill>
              </a:rPr>
              <a:t>Brainstorm, answer the question why, come up with a question to answer =</a:t>
            </a:r>
            <a:r>
              <a:rPr b="1" lang="en" sz="1100">
                <a:solidFill>
                  <a:schemeClr val="dk1"/>
                </a:solidFill>
              </a:rPr>
              <a:t>THESIS STATEMENT 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Response #1 Handout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loom's taxonomy chart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800" y="152400"/>
            <a:ext cx="658959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Bloom's</a:t>
            </a:r>
            <a:r>
              <a:rPr lang="en"/>
              <a:t> Understand (Summary)</a:t>
            </a:r>
            <a:endParaRPr/>
          </a:p>
        </p:txBody>
      </p:sp>
      <p:pic>
        <p:nvPicPr>
          <p:cNvPr descr="Image result for bloom's taxonomy understand examples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1175" y="1017725"/>
            <a:ext cx="4775476" cy="358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loom's taxonomy understand examples"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300" y="1672800"/>
            <a:ext cx="3806375" cy="285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</a:t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096925"/>
            <a:ext cx="8520600" cy="3800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 u="sng">
                <a:solidFill>
                  <a:srgbClr val="38761D"/>
                </a:solidFill>
              </a:rPr>
              <a:t>Analyze </a:t>
            </a:r>
            <a:r>
              <a:rPr lang="en" sz="1100">
                <a:solidFill>
                  <a:srgbClr val="38761D"/>
                </a:solidFill>
              </a:rPr>
              <a:t> </a:t>
            </a:r>
            <a:r>
              <a:rPr lang="en" sz="1100">
                <a:solidFill>
                  <a:schemeClr val="dk1"/>
                </a:solidFill>
              </a:rPr>
              <a:t>(or break down) the author’s argument: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 sz="1100">
                <a:solidFill>
                  <a:schemeClr val="dk1"/>
                </a:solidFill>
              </a:rPr>
              <a:t>What was the author trying to prove (his/her thesis)?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 sz="1100">
                <a:solidFill>
                  <a:schemeClr val="dk1"/>
                </a:solidFill>
              </a:rPr>
              <a:t>Did the author successfully prove his/her argument? How do you know? You may ask yourself:</a:t>
            </a:r>
            <a:endParaRPr sz="1100">
              <a:solidFill>
                <a:schemeClr val="dk1"/>
              </a:solidFill>
            </a:endParaRPr>
          </a:p>
          <a:p>
            <a:pPr indent="-298450" lvl="2" marL="1371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 sz="1100">
                <a:solidFill>
                  <a:schemeClr val="dk1"/>
                </a:solidFill>
              </a:rPr>
              <a:t>Did the author use evidence? If so, what kind of evidence?</a:t>
            </a:r>
            <a:endParaRPr sz="1100">
              <a:solidFill>
                <a:schemeClr val="dk1"/>
              </a:solidFill>
            </a:endParaRPr>
          </a:p>
          <a:p>
            <a:pPr indent="-298450" lvl="2" marL="1371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 sz="1100">
                <a:solidFill>
                  <a:schemeClr val="dk1"/>
                </a:solidFill>
              </a:rPr>
              <a:t>Did the author give enough evidence?</a:t>
            </a:r>
            <a:endParaRPr sz="1100">
              <a:solidFill>
                <a:schemeClr val="dk1"/>
              </a:solidFill>
            </a:endParaRPr>
          </a:p>
          <a:p>
            <a:pPr indent="-298450" lvl="2" marL="1371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 sz="1100">
                <a:solidFill>
                  <a:schemeClr val="dk1"/>
                </a:solidFill>
              </a:rPr>
              <a:t>Did the author’s argument appear overly biased?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Refer to at least </a:t>
            </a:r>
            <a:r>
              <a:rPr b="1" lang="en" sz="1100">
                <a:solidFill>
                  <a:schemeClr val="dk1"/>
                </a:solidFill>
              </a:rPr>
              <a:t>two </a:t>
            </a:r>
            <a:r>
              <a:rPr lang="en" sz="1100">
                <a:solidFill>
                  <a:schemeClr val="dk1"/>
                </a:solidFill>
              </a:rPr>
              <a:t>points in the author’s work to support your opinion, </a:t>
            </a:r>
            <a:r>
              <a:rPr b="1" lang="en" sz="1100">
                <a:solidFill>
                  <a:schemeClr val="dk1"/>
                </a:solidFill>
              </a:rPr>
              <a:t>using either quotes or paraphrases.</a:t>
            </a:r>
            <a:r>
              <a:rPr lang="en" sz="1100">
                <a:solidFill>
                  <a:schemeClr val="dk1"/>
                </a:solidFill>
              </a:rPr>
              <a:t> (You do not need to cite your source at this point.)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 write an</a:t>
            </a:r>
            <a:r>
              <a:rPr b="1" lang="en" sz="115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 analysis</a:t>
            </a:r>
            <a:r>
              <a:rPr b="1" lang="en" sz="11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you need to think about how each part of something contributes to the success of the whole.</a:t>
            </a:r>
            <a:endParaRPr b="1" sz="11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Caution!  Make sure that you're NOT just summarizing the original article, story, novel, poem, etc.  Go beyond simply telling us WHAT you are talking about: describe HOW and WHY its elements function.</a:t>
            </a:r>
            <a:endParaRPr sz="11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5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5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Understand/Summarizing =</a:t>
            </a:r>
            <a:r>
              <a:rPr b="1" i="1" lang="en" sz="115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WHAT					</a:t>
            </a:r>
            <a:r>
              <a:rPr b="1" lang="en" sz="115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Analyze = </a:t>
            </a:r>
            <a:r>
              <a:rPr b="1" i="1" lang="en" sz="115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HOW &amp; WHY</a:t>
            </a:r>
            <a:endParaRPr sz="11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Bloom’s Analyze </a:t>
            </a:r>
            <a:endParaRPr/>
          </a:p>
        </p:txBody>
      </p:sp>
      <p:pic>
        <p:nvPicPr>
          <p:cNvPr descr="Image result for bloom's taxonomy analyze examples"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0125"/>
            <a:ext cx="4196725" cy="3147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loom's taxonomy analyze examples"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8275" y="1170125"/>
            <a:ext cx="4723324" cy="35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</a:t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u="sng">
                <a:solidFill>
                  <a:schemeClr val="dk1"/>
                </a:solidFill>
              </a:rPr>
              <a:t>Evaluate</a:t>
            </a:r>
            <a:r>
              <a:rPr lang="en" sz="1100">
                <a:solidFill>
                  <a:schemeClr val="dk1"/>
                </a:solidFill>
              </a:rPr>
              <a:t> (or judge)/Conclude the author’s argument:  </a:t>
            </a:r>
            <a:r>
              <a:rPr b="1" lang="en" sz="1100">
                <a:solidFill>
                  <a:schemeClr val="dk1"/>
                </a:solidFill>
              </a:rPr>
              <a:t>Add your evidence to support your point</a:t>
            </a:r>
            <a:endParaRPr b="1" sz="1100">
              <a:solidFill>
                <a:schemeClr val="dk1"/>
              </a:solidFill>
            </a:endParaRPr>
          </a:p>
          <a:p>
            <a:pPr indent="-298450" lvl="0" marL="2743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Closure</a:t>
            </a:r>
            <a:endParaRPr b="1" sz="1100">
              <a:solidFill>
                <a:schemeClr val="dk1"/>
              </a:solidFill>
            </a:endParaRPr>
          </a:p>
          <a:p>
            <a:pPr indent="-298450" lvl="0" marL="2743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Opinion</a:t>
            </a:r>
            <a:endParaRPr b="1" sz="1100">
              <a:solidFill>
                <a:schemeClr val="dk1"/>
              </a:solidFill>
            </a:endParaRPr>
          </a:p>
          <a:p>
            <a:pPr indent="-29845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 sz="1100">
                <a:solidFill>
                  <a:schemeClr val="dk1"/>
                </a:solidFill>
              </a:rPr>
              <a:t>Do I agree or disagree with the author’s argument? Why or why not? </a:t>
            </a:r>
            <a:endParaRPr sz="1100">
              <a:solidFill>
                <a:schemeClr val="dk1"/>
              </a:solidFill>
            </a:endParaRPr>
          </a:p>
          <a:p>
            <a:pPr indent="4572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You may ask yourself: </a:t>
            </a:r>
            <a:endParaRPr sz="1100">
              <a:solidFill>
                <a:schemeClr val="dk1"/>
              </a:solidFill>
            </a:endParaRPr>
          </a:p>
          <a:p>
            <a:pPr indent="-298450" lvl="2" marL="1371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 sz="1100">
                <a:solidFill>
                  <a:schemeClr val="dk1"/>
                </a:solidFill>
              </a:rPr>
              <a:t>Did the author give </a:t>
            </a:r>
            <a:r>
              <a:rPr b="1" lang="en" sz="1100">
                <a:solidFill>
                  <a:schemeClr val="dk1"/>
                </a:solidFill>
              </a:rPr>
              <a:t>adequate </a:t>
            </a:r>
            <a:r>
              <a:rPr lang="en" sz="1100">
                <a:solidFill>
                  <a:schemeClr val="dk1"/>
                </a:solidFill>
              </a:rPr>
              <a:t>reasons/evidence for his/her argument?</a:t>
            </a:r>
            <a:endParaRPr sz="1100">
              <a:solidFill>
                <a:schemeClr val="dk1"/>
              </a:solidFill>
            </a:endParaRPr>
          </a:p>
          <a:p>
            <a:pPr indent="-298450" lvl="2" marL="1371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 sz="1100">
                <a:solidFill>
                  <a:schemeClr val="dk1"/>
                </a:solidFill>
              </a:rPr>
              <a:t>Why is this point important? </a:t>
            </a:r>
            <a:endParaRPr sz="1100">
              <a:solidFill>
                <a:schemeClr val="dk1"/>
              </a:solidFill>
            </a:endParaRPr>
          </a:p>
          <a:p>
            <a:pPr indent="-298450" lvl="2" marL="1371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 sz="1100">
                <a:solidFill>
                  <a:schemeClr val="dk1"/>
                </a:solidFill>
              </a:rPr>
              <a:t>Was the author’s work complete? Or should he/she given more evidence? If so, what kind?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Give at least </a:t>
            </a:r>
            <a:r>
              <a:rPr b="1" lang="en" sz="1100">
                <a:solidFill>
                  <a:schemeClr val="dk1"/>
                </a:solidFill>
              </a:rPr>
              <a:t>two </a:t>
            </a:r>
            <a:r>
              <a:rPr lang="en" sz="1100">
                <a:solidFill>
                  <a:schemeClr val="dk1"/>
                </a:solidFill>
              </a:rPr>
              <a:t>reasons for your response. Again, refer to the article to back up your opinion, </a:t>
            </a:r>
            <a:r>
              <a:rPr b="1" lang="en" sz="1100">
                <a:solidFill>
                  <a:schemeClr val="dk1"/>
                </a:solidFill>
              </a:rPr>
              <a:t>using either quotes or paraphrases</a:t>
            </a:r>
            <a:r>
              <a:rPr lang="en" sz="1100">
                <a:solidFill>
                  <a:schemeClr val="dk1"/>
                </a:solidFill>
              </a:rPr>
              <a:t>. (You do not need to cite your source at this point.)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Bloom’s: Evaluate</a:t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04128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loom's taxonomy evaluate  examples"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423" y="1304750"/>
            <a:ext cx="4172800" cy="31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loom's taxonomy chart"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800" y="152400"/>
            <a:ext cx="658959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749" y="412775"/>
            <a:ext cx="5988024" cy="44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is Analysis:</a:t>
            </a:r>
            <a:endParaRPr sz="3000"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An </a:t>
            </a:r>
            <a:r>
              <a:rPr b="1" lang="en" sz="1400">
                <a:solidFill>
                  <a:srgbClr val="000000"/>
                </a:solidFill>
              </a:rPr>
              <a:t>analysis</a:t>
            </a:r>
            <a:r>
              <a:rPr lang="en" sz="1400">
                <a:solidFill>
                  <a:srgbClr val="000000"/>
                </a:solidFill>
              </a:rPr>
              <a:t> of a literary work may discuss: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A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</a:rPr>
              <a:t>literary analysis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is an argumentative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</a:rPr>
              <a:t>analysis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about a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</a:rPr>
              <a:t>literary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work. ... Instead, a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</a:rPr>
              <a:t>literary analysis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discusses a writer's interpretation of a text through careful examination of the author's choices within the text: word choice, themes, motifs, as well as many other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</a:rPr>
              <a:t>literary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devices.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How the various components of an individual work relate to each other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How two separate literary works deal with similar concepts, literary devices, or form.</a:t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Important Literary Concepts	</a:t>
            </a:r>
            <a:endParaRPr sz="3000"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Characterization 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Climax</a:t>
            </a:r>
            <a:endParaRPr sz="12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Flashback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Imagery</a:t>
            </a:r>
            <a:endParaRPr sz="12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Foreshadowing </a:t>
            </a:r>
            <a:endParaRPr sz="12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Metaphor</a:t>
            </a:r>
            <a:endParaRPr sz="12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Narration/Point of View</a:t>
            </a:r>
            <a:endParaRPr sz="12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Personification</a:t>
            </a:r>
            <a:endParaRPr sz="12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Plot</a:t>
            </a:r>
            <a:endParaRPr sz="12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Theme </a:t>
            </a:r>
            <a:endParaRPr sz="12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Setting</a:t>
            </a:r>
            <a:endParaRPr sz="12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Symbolism</a:t>
            </a:r>
            <a:endParaRPr sz="11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200">
                <a:solidFill>
                  <a:srgbClr val="000000"/>
                </a:solidFill>
              </a:rPr>
              <a:t>Irony/Ambiguity</a:t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Handout #1</a:t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Writing an Argument: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When writing a literary analysis, you will </a:t>
            </a:r>
            <a:r>
              <a:rPr b="1" lang="en" sz="1400">
                <a:solidFill>
                  <a:srgbClr val="000000"/>
                </a:solidFill>
              </a:rPr>
              <a:t>focus on specific attribute(s)</a:t>
            </a:r>
            <a:r>
              <a:rPr lang="en" sz="1400">
                <a:solidFill>
                  <a:srgbClr val="000000"/>
                </a:solidFill>
              </a:rPr>
              <a:t> of the text(s).</a:t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When discussing these attributes, you will want to make sure that you are </a:t>
            </a:r>
            <a:r>
              <a:rPr b="1" lang="en" sz="1400">
                <a:solidFill>
                  <a:srgbClr val="000000"/>
                </a:solidFill>
              </a:rPr>
              <a:t>making a specific, arguable point (thesis)</a:t>
            </a:r>
            <a:r>
              <a:rPr lang="en" sz="1400">
                <a:solidFill>
                  <a:srgbClr val="000000"/>
                </a:solidFill>
              </a:rPr>
              <a:t> about these attributes.</a:t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You will </a:t>
            </a:r>
            <a:r>
              <a:rPr b="1" lang="en" sz="1400">
                <a:solidFill>
                  <a:srgbClr val="000000"/>
                </a:solidFill>
              </a:rPr>
              <a:t>defend </a:t>
            </a:r>
            <a:r>
              <a:rPr lang="en" sz="1400">
                <a:solidFill>
                  <a:srgbClr val="000000"/>
                </a:solidFill>
              </a:rPr>
              <a:t>t</a:t>
            </a:r>
            <a:r>
              <a:rPr b="1" lang="en" sz="1400">
                <a:solidFill>
                  <a:srgbClr val="000000"/>
                </a:solidFill>
              </a:rPr>
              <a:t>his point with reasons</a:t>
            </a:r>
            <a:r>
              <a:rPr lang="en" sz="1400">
                <a:solidFill>
                  <a:srgbClr val="000000"/>
                </a:solidFill>
              </a:rPr>
              <a:t> and </a:t>
            </a:r>
            <a:r>
              <a:rPr b="1" lang="en" sz="1400">
                <a:solidFill>
                  <a:srgbClr val="000000"/>
                </a:solidFill>
              </a:rPr>
              <a:t>evidence </a:t>
            </a:r>
            <a:r>
              <a:rPr lang="en" sz="1400">
                <a:solidFill>
                  <a:srgbClr val="000000"/>
                </a:solidFill>
              </a:rPr>
              <a:t>drawn from the text.</a:t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write a strong  thesis statement</a:t>
            </a:r>
            <a:endParaRPr/>
          </a:p>
        </p:txBody>
      </p:sp>
      <p:pic>
        <p:nvPicPr>
          <p:cNvPr descr="Image result for thesis statement template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925" y="1017725"/>
            <a:ext cx="5330745" cy="40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0625" y="4683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Which is the best Thesis Statement?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Although </a:t>
            </a:r>
            <a:r>
              <a:rPr lang="en" sz="1400" u="sng">
                <a:solidFill>
                  <a:srgbClr val="000000"/>
                </a:solidFill>
              </a:rPr>
              <a:t>Moby-Dick</a:t>
            </a:r>
            <a:r>
              <a:rPr lang="en" sz="1400">
                <a:solidFill>
                  <a:srgbClr val="000000"/>
                </a:solidFill>
              </a:rPr>
              <a:t> is about the problem of evil, it is really </a:t>
            </a:r>
            <a:r>
              <a:rPr lang="en" sz="1400">
                <a:solidFill>
                  <a:schemeClr val="dk1"/>
                </a:solidFill>
              </a:rPr>
              <a:t>about a big, white whale.</a:t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Many people believe that </a:t>
            </a:r>
            <a:r>
              <a:rPr lang="en" sz="1400" u="sng">
                <a:solidFill>
                  <a:srgbClr val="000000"/>
                </a:solidFill>
              </a:rPr>
              <a:t>Moby-Dick </a:t>
            </a:r>
            <a:r>
              <a:rPr lang="en" sz="1400">
                <a:solidFill>
                  <a:srgbClr val="000000"/>
                </a:solidFill>
              </a:rPr>
              <a:t>is boring and pointless, but I think it is a good book.</a:t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Although </a:t>
            </a:r>
            <a:r>
              <a:rPr lang="en" sz="1400" u="sng">
                <a:solidFill>
                  <a:srgbClr val="000000"/>
                </a:solidFill>
              </a:rPr>
              <a:t>Moby-Dick </a:t>
            </a:r>
            <a:r>
              <a:rPr lang="en" sz="1400">
                <a:solidFill>
                  <a:srgbClr val="000000"/>
                </a:solidFill>
              </a:rPr>
              <a:t> explores good vs. evil, the use of “whiteness” illustrates the uncertainty of the meaning of life that Ishmael expresses throughout the no</a:t>
            </a:r>
            <a:r>
              <a:rPr lang="en" sz="1400"/>
              <a:t>vel.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Secondary Sources: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92350"/>
            <a:ext cx="8520600" cy="364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 book or article that discusses the text you are discussing.</a:t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 book or article that discusses a theory related to the argument you are making.</a:t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 book or article that discusses the social and historical context of the text you are discussing.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